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80" r:id="rId3"/>
    <p:sldId id="258" r:id="rId4"/>
    <p:sldId id="259" r:id="rId5"/>
    <p:sldId id="263" r:id="rId6"/>
    <p:sldId id="283" r:id="rId7"/>
    <p:sldId id="281" r:id="rId8"/>
    <p:sldId id="266" r:id="rId9"/>
    <p:sldId id="282" r:id="rId10"/>
    <p:sldId id="284" r:id="rId11"/>
    <p:sldId id="293" r:id="rId12"/>
    <p:sldId id="294" r:id="rId13"/>
    <p:sldId id="296" r:id="rId14"/>
    <p:sldId id="295" r:id="rId15"/>
    <p:sldId id="297" r:id="rId16"/>
    <p:sldId id="298" r:id="rId17"/>
    <p:sldId id="299" r:id="rId18"/>
    <p:sldId id="300" r:id="rId19"/>
    <p:sldId id="268" r:id="rId20"/>
    <p:sldId id="404" r:id="rId21"/>
    <p:sldId id="269" r:id="rId22"/>
    <p:sldId id="313" r:id="rId23"/>
    <p:sldId id="287" r:id="rId24"/>
    <p:sldId id="301" r:id="rId25"/>
    <p:sldId id="302" r:id="rId26"/>
    <p:sldId id="304" r:id="rId27"/>
    <p:sldId id="303" r:id="rId28"/>
    <p:sldId id="305" r:id="rId29"/>
    <p:sldId id="307" r:id="rId30"/>
    <p:sldId id="308" r:id="rId31"/>
    <p:sldId id="309" r:id="rId32"/>
    <p:sldId id="312" r:id="rId33"/>
    <p:sldId id="311" r:id="rId34"/>
    <p:sldId id="386" r:id="rId35"/>
    <p:sldId id="397" r:id="rId36"/>
    <p:sldId id="387" r:id="rId37"/>
    <p:sldId id="393" r:id="rId38"/>
    <p:sldId id="396" r:id="rId39"/>
    <p:sldId id="394" r:id="rId40"/>
    <p:sldId id="388" r:id="rId41"/>
    <p:sldId id="400" r:id="rId42"/>
    <p:sldId id="401" r:id="rId43"/>
    <p:sldId id="402" r:id="rId44"/>
    <p:sldId id="398" r:id="rId45"/>
    <p:sldId id="403" r:id="rId46"/>
    <p:sldId id="318" r:id="rId47"/>
    <p:sldId id="260" r:id="rId48"/>
    <p:sldId id="319" r:id="rId49"/>
    <p:sldId id="352" r:id="rId50"/>
    <p:sldId id="379" r:id="rId51"/>
    <p:sldId id="380" r:id="rId52"/>
    <p:sldId id="381" r:id="rId53"/>
    <p:sldId id="382" r:id="rId54"/>
    <p:sldId id="383" r:id="rId55"/>
    <p:sldId id="359" r:id="rId56"/>
    <p:sldId id="372" r:id="rId57"/>
    <p:sldId id="354" r:id="rId58"/>
    <p:sldId id="384" r:id="rId59"/>
    <p:sldId id="355" r:id="rId60"/>
    <p:sldId id="385" r:id="rId61"/>
    <p:sldId id="375" r:id="rId62"/>
    <p:sldId id="321" r:id="rId63"/>
    <p:sldId id="326" r:id="rId64"/>
    <p:sldId id="327" r:id="rId65"/>
    <p:sldId id="371" r:id="rId66"/>
    <p:sldId id="328" r:id="rId67"/>
    <p:sldId id="329" r:id="rId68"/>
    <p:sldId id="330" r:id="rId69"/>
    <p:sldId id="360" r:id="rId70"/>
    <p:sldId id="333" r:id="rId71"/>
    <p:sldId id="332" r:id="rId72"/>
    <p:sldId id="335" r:id="rId73"/>
    <p:sldId id="337" r:id="rId74"/>
    <p:sldId id="272" r:id="rId75"/>
    <p:sldId id="292" r:id="rId76"/>
    <p:sldId id="291" r:id="rId77"/>
    <p:sldId id="314" r:id="rId78"/>
    <p:sldId id="315" r:id="rId79"/>
    <p:sldId id="290" r:id="rId80"/>
    <p:sldId id="316" r:id="rId81"/>
    <p:sldId id="27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37689-F160-468D-9606-4E0B528C9C3D}" v="1813" dt="2024-05-01T13:27:42.220"/>
    <p1510:client id="{5ACB1C3F-433F-4F86-81BA-21F2CEE644D4}" v="15" dt="2024-05-02T12:28:54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 autoAdjust="0"/>
    <p:restoredTop sz="94702" autoAdjust="0"/>
  </p:normalViewPr>
  <p:slideViewPr>
    <p:cSldViewPr>
      <p:cViewPr varScale="1">
        <p:scale>
          <a:sx n="147" d="100"/>
          <a:sy n="147" d="100"/>
        </p:scale>
        <p:origin x="12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 Yixin" userId="a80b29474477cbc4" providerId="Windows Live" clId="Web-{5ACB1C3F-433F-4F86-81BA-21F2CEE644D4}"/>
    <pc:docChg chg="modSld">
      <pc:chgData name="Su Yixin" userId="a80b29474477cbc4" providerId="Windows Live" clId="Web-{5ACB1C3F-433F-4F86-81BA-21F2CEE644D4}" dt="2024-05-02T12:28:54.124" v="13" actId="20577"/>
      <pc:docMkLst>
        <pc:docMk/>
      </pc:docMkLst>
      <pc:sldChg chg="modSp">
        <pc:chgData name="Su Yixin" userId="a80b29474477cbc4" providerId="Windows Live" clId="Web-{5ACB1C3F-433F-4F86-81BA-21F2CEE644D4}" dt="2024-05-02T12:28:54.124" v="13" actId="20577"/>
        <pc:sldMkLst>
          <pc:docMk/>
          <pc:sldMk cId="3592051184" sldId="292"/>
        </pc:sldMkLst>
        <pc:spChg chg="mod">
          <ac:chgData name="Su Yixin" userId="a80b29474477cbc4" providerId="Windows Live" clId="Web-{5ACB1C3F-433F-4F86-81BA-21F2CEE644D4}" dt="2024-05-02T12:28:54.124" v="13" actId="20577"/>
          <ac:spMkLst>
            <pc:docMk/>
            <pc:sldMk cId="3592051184" sldId="292"/>
            <ac:spMk id="54" creationId="{85163EFC-6723-ED7C-4A65-A8456CFFDDB4}"/>
          </ac:spMkLst>
        </pc:spChg>
      </pc:sldChg>
    </pc:docChg>
  </pc:docChgLst>
  <pc:docChgLst>
    <pc:chgData name="Su Yixin" userId="a80b29474477cbc4" providerId="Windows Live" clId="Web-{16237689-F160-468D-9606-4E0B528C9C3D}"/>
    <pc:docChg chg="addSld delSld modSld sldOrd">
      <pc:chgData name="Su Yixin" userId="a80b29474477cbc4" providerId="Windows Live" clId="Web-{16237689-F160-468D-9606-4E0B528C9C3D}" dt="2024-05-01T13:27:42.220" v="1312" actId="20577"/>
      <pc:docMkLst>
        <pc:docMk/>
      </pc:docMkLst>
      <pc:sldChg chg="delSp modSp">
        <pc:chgData name="Su Yixin" userId="a80b29474477cbc4" providerId="Windows Live" clId="Web-{16237689-F160-468D-9606-4E0B528C9C3D}" dt="2024-05-01T02:07:01.420" v="7"/>
        <pc:sldMkLst>
          <pc:docMk/>
          <pc:sldMk cId="0" sldId="256"/>
        </pc:sldMkLst>
        <pc:spChg chg="del">
          <ac:chgData name="Su Yixin" userId="a80b29474477cbc4" providerId="Windows Live" clId="Web-{16237689-F160-468D-9606-4E0B528C9C3D}" dt="2024-05-01T02:06:49.857" v="3"/>
          <ac:spMkLst>
            <pc:docMk/>
            <pc:sldMk cId="0" sldId="256"/>
            <ac:spMk id="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06:48.060" v="2"/>
          <ac:spMkLst>
            <pc:docMk/>
            <pc:sldMk cId="0" sldId="256"/>
            <ac:spMk id="11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07:01.420" v="7"/>
          <ac:spMkLst>
            <pc:docMk/>
            <pc:sldMk cId="0" sldId="256"/>
            <ac:spMk id="1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07:00.638" v="6"/>
          <ac:spMkLst>
            <pc:docMk/>
            <pc:sldMk cId="0" sldId="256"/>
            <ac:spMk id="1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06:36.872" v="0"/>
          <ac:spMkLst>
            <pc:docMk/>
            <pc:sldMk cId="0" sldId="256"/>
            <ac:spMk id="1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06:57.419" v="5"/>
          <ac:spMkLst>
            <pc:docMk/>
            <pc:sldMk cId="0" sldId="256"/>
            <ac:spMk id="15" creationId="{00000000-0000-0000-0000-000000000000}"/>
          </ac:spMkLst>
        </pc:spChg>
        <pc:grpChg chg="mod">
          <ac:chgData name="Su Yixin" userId="a80b29474477cbc4" providerId="Windows Live" clId="Web-{16237689-F160-468D-9606-4E0B528C9C3D}" dt="2024-05-01T02:06:44.278" v="1" actId="1076"/>
          <ac:grpSpMkLst>
            <pc:docMk/>
            <pc:sldMk cId="0" sldId="256"/>
            <ac:grpSpMk id="4" creationId="{00000000-0000-0000-0000-000000000000}"/>
          </ac:grpSpMkLst>
        </pc:grpChg>
        <pc:grpChg chg="del">
          <ac:chgData name="Su Yixin" userId="a80b29474477cbc4" providerId="Windows Live" clId="Web-{16237689-F160-468D-9606-4E0B528C9C3D}" dt="2024-05-01T02:06:53.904" v="4"/>
          <ac:grpSpMkLst>
            <pc:docMk/>
            <pc:sldMk cId="0" sldId="256"/>
            <ac:grpSpMk id="7" creationId="{00000000-0000-0000-0000-000000000000}"/>
          </ac:grpSpMkLst>
        </pc:grpChg>
      </pc:sldChg>
      <pc:sldChg chg="addSp modSp add del">
        <pc:chgData name="Su Yixin" userId="a80b29474477cbc4" providerId="Windows Live" clId="Web-{16237689-F160-468D-9606-4E0B528C9C3D}" dt="2024-05-01T02:30:54.751" v="513"/>
        <pc:sldMkLst>
          <pc:docMk/>
          <pc:sldMk cId="3160998166" sldId="257"/>
        </pc:sldMkLst>
        <pc:spChg chg="add">
          <ac:chgData name="Su Yixin" userId="a80b29474477cbc4" providerId="Windows Live" clId="Web-{16237689-F160-468D-9606-4E0B528C9C3D}" dt="2024-05-01T02:11:41.133" v="87"/>
          <ac:spMkLst>
            <pc:docMk/>
            <pc:sldMk cId="3160998166" sldId="257"/>
            <ac:spMk id="3" creationId="{67C2B65E-9FBE-77DE-4A8E-CD983A3C971B}"/>
          </ac:spMkLst>
        </pc:spChg>
        <pc:spChg chg="mod">
          <ac:chgData name="Su Yixin" userId="a80b29474477cbc4" providerId="Windows Live" clId="Web-{16237689-F160-468D-9606-4E0B528C9C3D}" dt="2024-05-01T02:11:23.179" v="84" actId="1076"/>
          <ac:spMkLst>
            <pc:docMk/>
            <pc:sldMk cId="3160998166" sldId="257"/>
            <ac:spMk id="4" creationId="{8C603E00-74A6-32BF-414F-CA511F32A4B9}"/>
          </ac:spMkLst>
        </pc:spChg>
        <pc:spChg chg="mod">
          <ac:chgData name="Su Yixin" userId="a80b29474477cbc4" providerId="Windows Live" clId="Web-{16237689-F160-468D-9606-4E0B528C9C3D}" dt="2024-05-01T02:11:23.179" v="83" actId="1076"/>
          <ac:spMkLst>
            <pc:docMk/>
            <pc:sldMk cId="3160998166" sldId="257"/>
            <ac:spMk id="5" creationId="{0203D1BC-2D30-C3EF-64E2-0CF89CE9E7A7}"/>
          </ac:spMkLst>
        </pc:spChg>
        <pc:spChg chg="mod">
          <ac:chgData name="Su Yixin" userId="a80b29474477cbc4" providerId="Windows Live" clId="Web-{16237689-F160-468D-9606-4E0B528C9C3D}" dt="2024-05-01T02:11:23.179" v="82" actId="1076"/>
          <ac:spMkLst>
            <pc:docMk/>
            <pc:sldMk cId="3160998166" sldId="257"/>
            <ac:spMk id="7" creationId="{C267107A-D1F8-34BE-160F-12197D20A856}"/>
          </ac:spMkLst>
        </pc:spChg>
        <pc:spChg chg="mod">
          <ac:chgData name="Su Yixin" userId="a80b29474477cbc4" providerId="Windows Live" clId="Web-{16237689-F160-468D-9606-4E0B528C9C3D}" dt="2024-05-01T02:11:23.179" v="81" actId="1076"/>
          <ac:spMkLst>
            <pc:docMk/>
            <pc:sldMk cId="3160998166" sldId="257"/>
            <ac:spMk id="8" creationId="{D38E64C1-63CB-B91C-2E1A-6477E877A655}"/>
          </ac:spMkLst>
        </pc:spChg>
        <pc:spChg chg="mod">
          <ac:chgData name="Su Yixin" userId="a80b29474477cbc4" providerId="Windows Live" clId="Web-{16237689-F160-468D-9606-4E0B528C9C3D}" dt="2024-05-01T02:11:23.179" v="80" actId="1076"/>
          <ac:spMkLst>
            <pc:docMk/>
            <pc:sldMk cId="3160998166" sldId="257"/>
            <ac:spMk id="9" creationId="{C3D14848-797F-FD1B-792B-F5F378D3A4C9}"/>
          </ac:spMkLst>
        </pc:spChg>
        <pc:spChg chg="mod">
          <ac:chgData name="Su Yixin" userId="a80b29474477cbc4" providerId="Windows Live" clId="Web-{16237689-F160-468D-9606-4E0B528C9C3D}" dt="2024-05-01T02:11:23.179" v="79" actId="1076"/>
          <ac:spMkLst>
            <pc:docMk/>
            <pc:sldMk cId="3160998166" sldId="257"/>
            <ac:spMk id="10" creationId="{E9C1F3F5-690B-03F2-803B-DBCC12CC65F9}"/>
          </ac:spMkLst>
        </pc:spChg>
        <pc:spChg chg="mod">
          <ac:chgData name="Su Yixin" userId="a80b29474477cbc4" providerId="Windows Live" clId="Web-{16237689-F160-468D-9606-4E0B528C9C3D}" dt="2024-05-01T02:11:23.179" v="75" actId="1076"/>
          <ac:spMkLst>
            <pc:docMk/>
            <pc:sldMk cId="3160998166" sldId="257"/>
            <ac:spMk id="20" creationId="{13A4FE4F-ABAD-3243-D61C-2F3E870C612C}"/>
          </ac:spMkLst>
        </pc:spChg>
        <pc:spChg chg="mod">
          <ac:chgData name="Su Yixin" userId="a80b29474477cbc4" providerId="Windows Live" clId="Web-{16237689-F160-468D-9606-4E0B528C9C3D}" dt="2024-05-01T02:11:23.179" v="73" actId="1076"/>
          <ac:spMkLst>
            <pc:docMk/>
            <pc:sldMk cId="3160998166" sldId="257"/>
            <ac:spMk id="25" creationId="{B0894C02-F37E-0801-5071-18714F322099}"/>
          </ac:spMkLst>
        </pc:spChg>
        <pc:spChg chg="mod">
          <ac:chgData name="Su Yixin" userId="a80b29474477cbc4" providerId="Windows Live" clId="Web-{16237689-F160-468D-9606-4E0B528C9C3D}" dt="2024-05-01T02:11:23.179" v="72" actId="1076"/>
          <ac:spMkLst>
            <pc:docMk/>
            <pc:sldMk cId="3160998166" sldId="257"/>
            <ac:spMk id="27" creationId="{31B754B6-D217-9E89-8CFB-01B458C7A600}"/>
          </ac:spMkLst>
        </pc:spChg>
        <pc:spChg chg="mod">
          <ac:chgData name="Su Yixin" userId="a80b29474477cbc4" providerId="Windows Live" clId="Web-{16237689-F160-468D-9606-4E0B528C9C3D}" dt="2024-05-01T02:11:23.179" v="71" actId="1076"/>
          <ac:spMkLst>
            <pc:docMk/>
            <pc:sldMk cId="3160998166" sldId="257"/>
            <ac:spMk id="28" creationId="{EC8DA3D0-0CF5-660E-14AB-33A4A3B0D724}"/>
          </ac:spMkLst>
        </pc:spChg>
        <pc:spChg chg="mod">
          <ac:chgData name="Su Yixin" userId="a80b29474477cbc4" providerId="Windows Live" clId="Web-{16237689-F160-468D-9606-4E0B528C9C3D}" dt="2024-05-01T02:11:23.179" v="68" actId="1076"/>
          <ac:spMkLst>
            <pc:docMk/>
            <pc:sldMk cId="3160998166" sldId="257"/>
            <ac:spMk id="41" creationId="{2146AAD9-E963-D2DD-8D1A-EB50EC1601F3}"/>
          </ac:spMkLst>
        </pc:spChg>
        <pc:spChg chg="mod">
          <ac:chgData name="Su Yixin" userId="a80b29474477cbc4" providerId="Windows Live" clId="Web-{16237689-F160-468D-9606-4E0B528C9C3D}" dt="2024-05-01T02:11:23.179" v="62" actId="1076"/>
          <ac:spMkLst>
            <pc:docMk/>
            <pc:sldMk cId="3160998166" sldId="257"/>
            <ac:spMk id="57" creationId="{5BD5DE65-D1FD-4896-2974-5E5F4F55933B}"/>
          </ac:spMkLst>
        </pc:spChg>
        <pc:cxnChg chg="mod">
          <ac:chgData name="Su Yixin" userId="a80b29474477cbc4" providerId="Windows Live" clId="Web-{16237689-F160-468D-9606-4E0B528C9C3D}" dt="2024-05-01T02:11:23.179" v="82" actId="1076"/>
          <ac:cxnSpMkLst>
            <pc:docMk/>
            <pc:sldMk cId="3160998166" sldId="257"/>
            <ac:cxnSpMk id="12" creationId="{EC661F1D-97D9-B484-D132-13DE056230D1}"/>
          </ac:cxnSpMkLst>
        </pc:cxnChg>
        <pc:cxnChg chg="mod">
          <ac:chgData name="Su Yixin" userId="a80b29474477cbc4" providerId="Windows Live" clId="Web-{16237689-F160-468D-9606-4E0B528C9C3D}" dt="2024-05-01T02:11:23.179" v="80" actId="1076"/>
          <ac:cxnSpMkLst>
            <pc:docMk/>
            <pc:sldMk cId="3160998166" sldId="257"/>
            <ac:cxnSpMk id="13" creationId="{1EBE0895-8949-C927-E8E5-E63C496CD005}"/>
          </ac:cxnSpMkLst>
        </pc:cxnChg>
        <pc:cxnChg chg="mod">
          <ac:chgData name="Su Yixin" userId="a80b29474477cbc4" providerId="Windows Live" clId="Web-{16237689-F160-468D-9606-4E0B528C9C3D}" dt="2024-05-01T02:11:23.179" v="80" actId="1076"/>
          <ac:cxnSpMkLst>
            <pc:docMk/>
            <pc:sldMk cId="3160998166" sldId="257"/>
            <ac:cxnSpMk id="17" creationId="{327788D7-2F49-A4A3-DCC6-8B2979DB4C13}"/>
          </ac:cxnSpMkLst>
        </pc:cxnChg>
        <pc:cxnChg chg="mod">
          <ac:chgData name="Su Yixin" userId="a80b29474477cbc4" providerId="Windows Live" clId="Web-{16237689-F160-468D-9606-4E0B528C9C3D}" dt="2024-05-01T02:11:23.179" v="82" actId="1076"/>
          <ac:cxnSpMkLst>
            <pc:docMk/>
            <pc:sldMk cId="3160998166" sldId="257"/>
            <ac:cxnSpMk id="21" creationId="{7B3746F3-8396-464D-38EC-01AB4A715250}"/>
          </ac:cxnSpMkLst>
        </pc:cxnChg>
        <pc:cxnChg chg="mod">
          <ac:chgData name="Su Yixin" userId="a80b29474477cbc4" providerId="Windows Live" clId="Web-{16237689-F160-468D-9606-4E0B528C9C3D}" dt="2024-05-01T02:11:23.179" v="81" actId="1076"/>
          <ac:cxnSpMkLst>
            <pc:docMk/>
            <pc:sldMk cId="3160998166" sldId="257"/>
            <ac:cxnSpMk id="29" creationId="{AD5E160C-588D-392B-4CA9-923CA375EA74}"/>
          </ac:cxnSpMkLst>
        </pc:cxnChg>
        <pc:cxnChg chg="mod">
          <ac:chgData name="Su Yixin" userId="a80b29474477cbc4" providerId="Windows Live" clId="Web-{16237689-F160-468D-9606-4E0B528C9C3D}" dt="2024-05-01T02:11:23.179" v="71" actId="1076"/>
          <ac:cxnSpMkLst>
            <pc:docMk/>
            <pc:sldMk cId="3160998166" sldId="257"/>
            <ac:cxnSpMk id="35" creationId="{BE91864A-4ABB-6807-4EB4-ADBE4E57875B}"/>
          </ac:cxnSpMkLst>
        </pc:cxnChg>
        <pc:cxnChg chg="mod">
          <ac:chgData name="Su Yixin" userId="a80b29474477cbc4" providerId="Windows Live" clId="Web-{16237689-F160-468D-9606-4E0B528C9C3D}" dt="2024-05-01T02:11:23.179" v="83" actId="1076"/>
          <ac:cxnSpMkLst>
            <pc:docMk/>
            <pc:sldMk cId="3160998166" sldId="257"/>
            <ac:cxnSpMk id="43" creationId="{47370B70-B1B8-0B65-8D3F-A33D93CF91D7}"/>
          </ac:cxnSpMkLst>
        </pc:cxnChg>
        <pc:cxnChg chg="mod">
          <ac:chgData name="Su Yixin" userId="a80b29474477cbc4" providerId="Windows Live" clId="Web-{16237689-F160-468D-9606-4E0B528C9C3D}" dt="2024-05-01T02:11:23.179" v="83" actId="1076"/>
          <ac:cxnSpMkLst>
            <pc:docMk/>
            <pc:sldMk cId="3160998166" sldId="257"/>
            <ac:cxnSpMk id="46" creationId="{B7B69ADD-2709-D795-E0B2-9C7E0C0A47C9}"/>
          </ac:cxnSpMkLst>
        </pc:cxnChg>
        <pc:cxnChg chg="mod">
          <ac:chgData name="Su Yixin" userId="a80b29474477cbc4" providerId="Windows Live" clId="Web-{16237689-F160-468D-9606-4E0B528C9C3D}" dt="2024-05-01T02:11:23.179" v="84" actId="1076"/>
          <ac:cxnSpMkLst>
            <pc:docMk/>
            <pc:sldMk cId="3160998166" sldId="257"/>
            <ac:cxnSpMk id="50" creationId="{47AF7716-CF14-5FCE-22F5-464BABA6BBA1}"/>
          </ac:cxnSpMkLst>
        </pc:cxnChg>
        <pc:cxnChg chg="mod">
          <ac:chgData name="Su Yixin" userId="a80b29474477cbc4" providerId="Windows Live" clId="Web-{16237689-F160-468D-9606-4E0B528C9C3D}" dt="2024-05-01T02:11:23.179" v="64" actId="1076"/>
          <ac:cxnSpMkLst>
            <pc:docMk/>
            <pc:sldMk cId="3160998166" sldId="257"/>
            <ac:cxnSpMk id="55" creationId="{32A8757E-EC6B-0FA0-A6F4-696C9C149F48}"/>
          </ac:cxnSpMkLst>
        </pc:cxnChg>
        <pc:cxnChg chg="mod">
          <ac:chgData name="Su Yixin" userId="a80b29474477cbc4" providerId="Windows Live" clId="Web-{16237689-F160-468D-9606-4E0B528C9C3D}" dt="2024-05-01T02:11:23.179" v="63" actId="1076"/>
          <ac:cxnSpMkLst>
            <pc:docMk/>
            <pc:sldMk cId="3160998166" sldId="257"/>
            <ac:cxnSpMk id="56" creationId="{A22C3434-46BA-0C39-BDB8-32E09D43561D}"/>
          </ac:cxnSpMkLst>
        </pc:cxnChg>
      </pc:sldChg>
      <pc:sldChg chg="modSp">
        <pc:chgData name="Su Yixin" userId="a80b29474477cbc4" providerId="Windows Live" clId="Web-{16237689-F160-468D-9606-4E0B528C9C3D}" dt="2024-05-01T13:12:10.454" v="1018" actId="20577"/>
        <pc:sldMkLst>
          <pc:docMk/>
          <pc:sldMk cId="0" sldId="259"/>
        </pc:sldMkLst>
        <pc:spChg chg="mod">
          <ac:chgData name="Su Yixin" userId="a80b29474477cbc4" providerId="Windows Live" clId="Web-{16237689-F160-468D-9606-4E0B528C9C3D}" dt="2024-05-01T13:12:10.454" v="1018" actId="20577"/>
          <ac:spMkLst>
            <pc:docMk/>
            <pc:sldMk cId="0" sldId="259"/>
            <ac:spMk id="2" creationId="{00000000-0000-0000-0000-000000000000}"/>
          </ac:spMkLst>
        </pc:spChg>
      </pc:sldChg>
      <pc:sldChg chg="addSp delSp modSp del ord">
        <pc:chgData name="Su Yixin" userId="a80b29474477cbc4" providerId="Windows Live" clId="Web-{16237689-F160-468D-9606-4E0B528C9C3D}" dt="2024-05-01T02:54:11.239" v="686" actId="20577"/>
        <pc:sldMkLst>
          <pc:docMk/>
          <pc:sldMk cId="0" sldId="263"/>
        </pc:sldMkLst>
        <pc:spChg chg="del">
          <ac:chgData name="Su Yixin" userId="a80b29474477cbc4" providerId="Windows Live" clId="Web-{16237689-F160-468D-9606-4E0B528C9C3D}" dt="2024-05-01T02:26:31.336" v="451"/>
          <ac:spMkLst>
            <pc:docMk/>
            <pc:sldMk cId="0" sldId="263"/>
            <ac:spMk id="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50"/>
          <ac:spMkLst>
            <pc:docMk/>
            <pc:sldMk cId="0" sldId="263"/>
            <ac:spMk id="5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9"/>
          <ac:spMkLst>
            <pc:docMk/>
            <pc:sldMk cId="0" sldId="263"/>
            <ac:spMk id="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8"/>
          <ac:spMkLst>
            <pc:docMk/>
            <pc:sldMk cId="0" sldId="263"/>
            <ac:spMk id="7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7"/>
          <ac:spMkLst>
            <pc:docMk/>
            <pc:sldMk cId="0" sldId="263"/>
            <ac:spMk id="8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6"/>
          <ac:spMkLst>
            <pc:docMk/>
            <pc:sldMk cId="0" sldId="263"/>
            <ac:spMk id="9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5"/>
          <ac:spMkLst>
            <pc:docMk/>
            <pc:sldMk cId="0" sldId="263"/>
            <ac:spMk id="10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4"/>
          <ac:spMkLst>
            <pc:docMk/>
            <pc:sldMk cId="0" sldId="263"/>
            <ac:spMk id="11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3"/>
          <ac:spMkLst>
            <pc:docMk/>
            <pc:sldMk cId="0" sldId="263"/>
            <ac:spMk id="1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2"/>
          <ac:spMkLst>
            <pc:docMk/>
            <pc:sldMk cId="0" sldId="263"/>
            <ac:spMk id="1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1"/>
          <ac:spMkLst>
            <pc:docMk/>
            <pc:sldMk cId="0" sldId="263"/>
            <ac:spMk id="1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6:31.336" v="440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26:24.413" v="437" actId="20577"/>
          <ac:spMkLst>
            <pc:docMk/>
            <pc:sldMk cId="0" sldId="263"/>
            <ac:spMk id="38" creationId="{00000000-0000-0000-0000-000000000000}"/>
          </ac:spMkLst>
        </pc:spChg>
        <pc:spChg chg="add del mod">
          <ac:chgData name="Su Yixin" userId="a80b29474477cbc4" providerId="Windows Live" clId="Web-{16237689-F160-468D-9606-4E0B528C9C3D}" dt="2024-05-01T02:27:34.510" v="486"/>
          <ac:spMkLst>
            <pc:docMk/>
            <pc:sldMk cId="0" sldId="263"/>
            <ac:spMk id="39" creationId="{4AF622AE-B52D-B194-7A83-D91B458A8574}"/>
          </ac:spMkLst>
        </pc:spChg>
        <pc:spChg chg="add mod">
          <ac:chgData name="Su Yixin" userId="a80b29474477cbc4" providerId="Windows Live" clId="Web-{16237689-F160-468D-9606-4E0B528C9C3D}" dt="2024-05-01T02:52:55.267" v="649" actId="20577"/>
          <ac:spMkLst>
            <pc:docMk/>
            <pc:sldMk cId="0" sldId="263"/>
            <ac:spMk id="41" creationId="{8381B1E8-54B4-E142-AB87-9B55255FC233}"/>
          </ac:spMkLst>
        </pc:spChg>
        <pc:spChg chg="add mod">
          <ac:chgData name="Su Yixin" userId="a80b29474477cbc4" providerId="Windows Live" clId="Web-{16237689-F160-468D-9606-4E0B528C9C3D}" dt="2024-05-01T02:54:11.239" v="686" actId="20577"/>
          <ac:spMkLst>
            <pc:docMk/>
            <pc:sldMk cId="0" sldId="263"/>
            <ac:spMk id="42" creationId="{B1E29115-2CCB-C48B-63BC-BC73398965EE}"/>
          </ac:spMkLst>
        </pc:spChg>
        <pc:picChg chg="del">
          <ac:chgData name="Su Yixin" userId="a80b29474477cbc4" providerId="Windows Live" clId="Web-{16237689-F160-468D-9606-4E0B528C9C3D}" dt="2024-05-01T02:26:25.632" v="438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Su Yixin" userId="a80b29474477cbc4" providerId="Windows Live" clId="Web-{16237689-F160-468D-9606-4E0B528C9C3D}" dt="2024-05-01T02:26:31.336" v="452"/>
          <ac:picMkLst>
            <pc:docMk/>
            <pc:sldMk cId="0" sldId="263"/>
            <ac:picMk id="3" creationId="{00000000-0000-0000-0000-000000000000}"/>
          </ac:picMkLst>
        </pc:picChg>
        <pc:picChg chg="del">
          <ac:chgData name="Su Yixin" userId="a80b29474477cbc4" providerId="Windows Live" clId="Web-{16237689-F160-468D-9606-4E0B528C9C3D}" dt="2024-05-01T02:26:31.336" v="439"/>
          <ac:picMkLst>
            <pc:docMk/>
            <pc:sldMk cId="0" sldId="263"/>
            <ac:picMk id="16" creationId="{00000000-0000-0000-0000-000000000000}"/>
          </ac:picMkLst>
        </pc:picChg>
        <pc:picChg chg="add mod">
          <ac:chgData name="Su Yixin" userId="a80b29474477cbc4" providerId="Windows Live" clId="Web-{16237689-F160-468D-9606-4E0B528C9C3D}" dt="2024-05-01T02:37:57.672" v="533" actId="1076"/>
          <ac:picMkLst>
            <pc:docMk/>
            <pc:sldMk cId="0" sldId="263"/>
            <ac:picMk id="43" creationId="{3174F1E9-E4D6-1E54-0266-6B6EEF683BDA}"/>
          </ac:picMkLst>
        </pc:picChg>
      </pc:sldChg>
      <pc:sldChg chg="del">
        <pc:chgData name="Su Yixin" userId="a80b29474477cbc4" providerId="Windows Live" clId="Web-{16237689-F160-468D-9606-4E0B528C9C3D}" dt="2024-05-01T02:31:00.251" v="514"/>
        <pc:sldMkLst>
          <pc:docMk/>
          <pc:sldMk cId="0" sldId="264"/>
        </pc:sldMkLst>
      </pc:sldChg>
      <pc:sldChg chg="del">
        <pc:chgData name="Su Yixin" userId="a80b29474477cbc4" providerId="Windows Live" clId="Web-{16237689-F160-468D-9606-4E0B528C9C3D}" dt="2024-05-01T02:31:02.876" v="515"/>
        <pc:sldMkLst>
          <pc:docMk/>
          <pc:sldMk cId="0" sldId="265"/>
        </pc:sldMkLst>
      </pc:sldChg>
      <pc:sldChg chg="modSp ord">
        <pc:chgData name="Su Yixin" userId="a80b29474477cbc4" providerId="Windows Live" clId="Web-{16237689-F160-468D-9606-4E0B528C9C3D}" dt="2024-05-01T13:12:28.236" v="1019" actId="20577"/>
        <pc:sldMkLst>
          <pc:docMk/>
          <pc:sldMk cId="0" sldId="266"/>
        </pc:sldMkLst>
        <pc:spChg chg="mod">
          <ac:chgData name="Su Yixin" userId="a80b29474477cbc4" providerId="Windows Live" clId="Web-{16237689-F160-468D-9606-4E0B528C9C3D}" dt="2024-05-01T13:12:28.236" v="1019" actId="20577"/>
          <ac:spMkLst>
            <pc:docMk/>
            <pc:sldMk cId="0" sldId="266"/>
            <ac:spMk id="3" creationId="{00000000-0000-0000-0000-000000000000}"/>
          </ac:spMkLst>
        </pc:spChg>
      </pc:sldChg>
      <pc:sldChg chg="del">
        <pc:chgData name="Su Yixin" userId="a80b29474477cbc4" providerId="Windows Live" clId="Web-{16237689-F160-468D-9606-4E0B528C9C3D}" dt="2024-05-01T13:12:45.299" v="1020"/>
        <pc:sldMkLst>
          <pc:docMk/>
          <pc:sldMk cId="0" sldId="267"/>
        </pc:sldMkLst>
      </pc:sldChg>
      <pc:sldChg chg="modSp">
        <pc:chgData name="Su Yixin" userId="a80b29474477cbc4" providerId="Windows Live" clId="Web-{16237689-F160-468D-9606-4E0B528C9C3D}" dt="2024-05-01T13:12:54.768" v="1024" actId="20577"/>
        <pc:sldMkLst>
          <pc:docMk/>
          <pc:sldMk cId="0" sldId="268"/>
        </pc:sldMkLst>
        <pc:spChg chg="mod">
          <ac:chgData name="Su Yixin" userId="a80b29474477cbc4" providerId="Windows Live" clId="Web-{16237689-F160-468D-9606-4E0B528C9C3D}" dt="2024-05-01T13:12:54.768" v="1024" actId="20577"/>
          <ac:spMkLst>
            <pc:docMk/>
            <pc:sldMk cId="0" sldId="268"/>
            <ac:spMk id="2" creationId="{00000000-0000-0000-0000-000000000000}"/>
          </ac:spMkLst>
        </pc:spChg>
      </pc:sldChg>
      <pc:sldChg chg="addSp delSp modSp">
        <pc:chgData name="Su Yixin" userId="a80b29474477cbc4" providerId="Windows Live" clId="Web-{16237689-F160-468D-9606-4E0B528C9C3D}" dt="2024-05-01T13:24:57.183" v="1210" actId="20577"/>
        <pc:sldMkLst>
          <pc:docMk/>
          <pc:sldMk cId="0" sldId="269"/>
        </pc:sldMkLst>
        <pc:spChg chg="del">
          <ac:chgData name="Su Yixin" userId="a80b29474477cbc4" providerId="Windows Live" clId="Web-{16237689-F160-468D-9606-4E0B528C9C3D}" dt="2024-05-01T13:13:29.253" v="1073"/>
          <ac:spMkLst>
            <pc:docMk/>
            <pc:sldMk cId="0" sldId="269"/>
            <ac:spMk id="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72"/>
          <ac:spMkLst>
            <pc:docMk/>
            <pc:sldMk cId="0" sldId="269"/>
            <ac:spMk id="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70"/>
          <ac:spMkLst>
            <pc:docMk/>
            <pc:sldMk cId="0" sldId="269"/>
            <ac:spMk id="9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13:18:32.842" v="1101" actId="20577"/>
          <ac:spMkLst>
            <pc:docMk/>
            <pc:sldMk cId="0" sldId="269"/>
            <ac:spMk id="3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8"/>
          <ac:spMkLst>
            <pc:docMk/>
            <pc:sldMk cId="0" sldId="269"/>
            <ac:spMk id="37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7"/>
          <ac:spMkLst>
            <pc:docMk/>
            <pc:sldMk cId="0" sldId="269"/>
            <ac:spMk id="38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6"/>
          <ac:spMkLst>
            <pc:docMk/>
            <pc:sldMk cId="0" sldId="269"/>
            <ac:spMk id="39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5"/>
          <ac:spMkLst>
            <pc:docMk/>
            <pc:sldMk cId="0" sldId="269"/>
            <ac:spMk id="40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4"/>
          <ac:spMkLst>
            <pc:docMk/>
            <pc:sldMk cId="0" sldId="269"/>
            <ac:spMk id="41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3"/>
          <ac:spMkLst>
            <pc:docMk/>
            <pc:sldMk cId="0" sldId="269"/>
            <ac:spMk id="4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53" v="1062"/>
          <ac:spMkLst>
            <pc:docMk/>
            <pc:sldMk cId="0" sldId="269"/>
            <ac:spMk id="4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61"/>
          <ac:spMkLst>
            <pc:docMk/>
            <pc:sldMk cId="0" sldId="269"/>
            <ac:spMk id="4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60"/>
          <ac:spMkLst>
            <pc:docMk/>
            <pc:sldMk cId="0" sldId="269"/>
            <ac:spMk id="45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9"/>
          <ac:spMkLst>
            <pc:docMk/>
            <pc:sldMk cId="0" sldId="269"/>
            <ac:spMk id="4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8"/>
          <ac:spMkLst>
            <pc:docMk/>
            <pc:sldMk cId="0" sldId="269"/>
            <ac:spMk id="47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7"/>
          <ac:spMkLst>
            <pc:docMk/>
            <pc:sldMk cId="0" sldId="269"/>
            <ac:spMk id="48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6"/>
          <ac:spMkLst>
            <pc:docMk/>
            <pc:sldMk cId="0" sldId="269"/>
            <ac:spMk id="49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5"/>
          <ac:spMkLst>
            <pc:docMk/>
            <pc:sldMk cId="0" sldId="269"/>
            <ac:spMk id="50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4"/>
          <ac:spMkLst>
            <pc:docMk/>
            <pc:sldMk cId="0" sldId="269"/>
            <ac:spMk id="51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13:29.238" v="1053"/>
          <ac:spMkLst>
            <pc:docMk/>
            <pc:sldMk cId="0" sldId="269"/>
            <ac:spMk id="52" creationId="{00000000-0000-0000-0000-000000000000}"/>
          </ac:spMkLst>
        </pc:spChg>
        <pc:spChg chg="add mod">
          <ac:chgData name="Su Yixin" userId="a80b29474477cbc4" providerId="Windows Live" clId="Web-{16237689-F160-468D-9606-4E0B528C9C3D}" dt="2024-05-01T13:20:38.331" v="1169" actId="14100"/>
          <ac:spMkLst>
            <pc:docMk/>
            <pc:sldMk cId="0" sldId="269"/>
            <ac:spMk id="54" creationId="{85163EFC-6723-ED7C-4A65-A8456CFFDDB4}"/>
          </ac:spMkLst>
        </pc:spChg>
        <pc:spChg chg="add mod">
          <ac:chgData name="Su Yixin" userId="a80b29474477cbc4" providerId="Windows Live" clId="Web-{16237689-F160-468D-9606-4E0B528C9C3D}" dt="2024-05-01T13:19:39.891" v="1154" actId="14100"/>
          <ac:spMkLst>
            <pc:docMk/>
            <pc:sldMk cId="0" sldId="269"/>
            <ac:spMk id="55" creationId="{BFD2BE8C-59A4-7EB0-E13E-E3F33925CAEA}"/>
          </ac:spMkLst>
        </pc:spChg>
        <pc:spChg chg="add mod">
          <ac:chgData name="Su Yixin" userId="a80b29474477cbc4" providerId="Windows Live" clId="Web-{16237689-F160-468D-9606-4E0B528C9C3D}" dt="2024-05-01T13:20:48.097" v="1170" actId="1076"/>
          <ac:spMkLst>
            <pc:docMk/>
            <pc:sldMk cId="0" sldId="269"/>
            <ac:spMk id="56" creationId="{814B72E6-7BB8-22E9-53BA-C49DD94308D6}"/>
          </ac:spMkLst>
        </pc:spChg>
        <pc:spChg chg="add mod">
          <ac:chgData name="Su Yixin" userId="a80b29474477cbc4" providerId="Windows Live" clId="Web-{16237689-F160-468D-9606-4E0B528C9C3D}" dt="2024-05-01T13:24:57.183" v="1210" actId="20577"/>
          <ac:spMkLst>
            <pc:docMk/>
            <pc:sldMk cId="0" sldId="269"/>
            <ac:spMk id="57" creationId="{838EC5F5-A5A8-1451-D29D-66BF3CC19581}"/>
          </ac:spMkLst>
        </pc:spChg>
        <pc:grpChg chg="del">
          <ac:chgData name="Su Yixin" userId="a80b29474477cbc4" providerId="Windows Live" clId="Web-{16237689-F160-468D-9606-4E0B528C9C3D}" dt="2024-05-01T13:13:29.253" v="1071"/>
          <ac:grpSpMkLst>
            <pc:docMk/>
            <pc:sldMk cId="0" sldId="269"/>
            <ac:grpSpMk id="4" creationId="{00000000-0000-0000-0000-000000000000}"/>
          </ac:grpSpMkLst>
        </pc:grpChg>
        <pc:grpChg chg="del">
          <ac:chgData name="Su Yixin" userId="a80b29474477cbc4" providerId="Windows Live" clId="Web-{16237689-F160-468D-9606-4E0B528C9C3D}" dt="2024-05-01T13:13:29.253" v="1069"/>
          <ac:grpSpMkLst>
            <pc:docMk/>
            <pc:sldMk cId="0" sldId="269"/>
            <ac:grpSpMk id="10" creationId="{00000000-0000-0000-0000-000000000000}"/>
          </ac:grpSpMkLst>
        </pc:grpChg>
      </pc:sldChg>
      <pc:sldChg chg="del">
        <pc:chgData name="Su Yixin" userId="a80b29474477cbc4" providerId="Windows Live" clId="Web-{16237689-F160-468D-9606-4E0B528C9C3D}" dt="2024-05-01T13:26:05.076" v="1248"/>
        <pc:sldMkLst>
          <pc:docMk/>
          <pc:sldMk cId="0" sldId="270"/>
        </pc:sldMkLst>
      </pc:sldChg>
      <pc:sldChg chg="del">
        <pc:chgData name="Su Yixin" userId="a80b29474477cbc4" providerId="Windows Live" clId="Web-{16237689-F160-468D-9606-4E0B528C9C3D}" dt="2024-05-01T13:26:09.795" v="1249"/>
        <pc:sldMkLst>
          <pc:docMk/>
          <pc:sldMk cId="0" sldId="271"/>
        </pc:sldMkLst>
      </pc:sldChg>
      <pc:sldChg chg="modSp">
        <pc:chgData name="Su Yixin" userId="a80b29474477cbc4" providerId="Windows Live" clId="Web-{16237689-F160-468D-9606-4E0B528C9C3D}" dt="2024-05-01T13:26:28.155" v="1251" actId="20577"/>
        <pc:sldMkLst>
          <pc:docMk/>
          <pc:sldMk cId="0" sldId="272"/>
        </pc:sldMkLst>
        <pc:spChg chg="mod">
          <ac:chgData name="Su Yixin" userId="a80b29474477cbc4" providerId="Windows Live" clId="Web-{16237689-F160-468D-9606-4E0B528C9C3D}" dt="2024-05-01T13:26:28.155" v="1251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Su Yixin" userId="a80b29474477cbc4" providerId="Windows Live" clId="Web-{16237689-F160-468D-9606-4E0B528C9C3D}" dt="2024-05-01T02:09:07.971" v="36" actId="1076"/>
        <pc:sldMkLst>
          <pc:docMk/>
          <pc:sldMk cId="320268570" sldId="280"/>
        </pc:sldMkLst>
        <pc:spChg chg="mod">
          <ac:chgData name="Su Yixin" userId="a80b29474477cbc4" providerId="Windows Live" clId="Web-{16237689-F160-468D-9606-4E0B528C9C3D}" dt="2024-05-01T02:09:04.049" v="35" actId="1076"/>
          <ac:spMkLst>
            <pc:docMk/>
            <pc:sldMk cId="320268570" sldId="280"/>
            <ac:spMk id="47" creationId="{3025A8A8-399E-343E-B814-B2BEFD32B010}"/>
          </ac:spMkLst>
        </pc:spChg>
        <pc:spChg chg="mod">
          <ac:chgData name="Su Yixin" userId="a80b29474477cbc4" providerId="Windows Live" clId="Web-{16237689-F160-468D-9606-4E0B528C9C3D}" dt="2024-05-01T02:09:07.971" v="36" actId="1076"/>
          <ac:spMkLst>
            <pc:docMk/>
            <pc:sldMk cId="320268570" sldId="280"/>
            <ac:spMk id="49" creationId="{8ED01A6C-152F-A0FF-698F-BEC071424F5C}"/>
          </ac:spMkLst>
        </pc:spChg>
      </pc:sldChg>
      <pc:sldChg chg="addSp delSp modSp ord">
        <pc:chgData name="Su Yixin" userId="a80b29474477cbc4" providerId="Windows Live" clId="Web-{16237689-F160-468D-9606-4E0B528C9C3D}" dt="2024-05-01T02:24:22.019" v="406" actId="1076"/>
        <pc:sldMkLst>
          <pc:docMk/>
          <pc:sldMk cId="0" sldId="281"/>
        </pc:sldMkLst>
        <pc:spChg chg="mod">
          <ac:chgData name="Su Yixin" userId="a80b29474477cbc4" providerId="Windows Live" clId="Web-{16237689-F160-468D-9606-4E0B528C9C3D}" dt="2024-05-01T02:24:22.019" v="406" actId="1076"/>
          <ac:spMkLst>
            <pc:docMk/>
            <pc:sldMk cId="0" sldId="281"/>
            <ac:spMk id="1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20:53.027" v="323"/>
          <ac:spMkLst>
            <pc:docMk/>
            <pc:sldMk cId="0" sldId="281"/>
            <ac:spMk id="15" creationId="{00000000-0000-0000-0000-000000000000}"/>
          </ac:spMkLst>
        </pc:spChg>
        <pc:spChg chg="add del mod">
          <ac:chgData name="Su Yixin" userId="a80b29474477cbc4" providerId="Windows Live" clId="Web-{16237689-F160-468D-9606-4E0B528C9C3D}" dt="2024-05-01T02:14:45.483" v="177" actId="20577"/>
          <ac:spMkLst>
            <pc:docMk/>
            <pc:sldMk cId="0" sldId="281"/>
            <ac:spMk id="20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20:59.777" v="324" actId="1076"/>
          <ac:spMkLst>
            <pc:docMk/>
            <pc:sldMk cId="0" sldId="281"/>
            <ac:spMk id="21" creationId="{00000000-0000-0000-0000-000000000000}"/>
          </ac:spMkLst>
        </pc:spChg>
        <pc:spChg chg="add del mod">
          <ac:chgData name="Su Yixin" userId="a80b29474477cbc4" providerId="Windows Live" clId="Web-{16237689-F160-468D-9606-4E0B528C9C3D}" dt="2024-05-01T02:15:04.937" v="202" actId="20577"/>
          <ac:spMkLst>
            <pc:docMk/>
            <pc:sldMk cId="0" sldId="281"/>
            <ac:spMk id="45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15:26.344" v="251" actId="20577"/>
          <ac:spMkLst>
            <pc:docMk/>
            <pc:sldMk cId="0" sldId="281"/>
            <ac:spMk id="47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16:29.940" v="286" actId="20577"/>
          <ac:spMkLst>
            <pc:docMk/>
            <pc:sldMk cId="0" sldId="281"/>
            <ac:spMk id="49" creationId="{00000000-0000-0000-0000-000000000000}"/>
          </ac:spMkLst>
        </pc:spChg>
        <pc:spChg chg="mod ord">
          <ac:chgData name="Su Yixin" userId="a80b29474477cbc4" providerId="Windows Live" clId="Web-{16237689-F160-468D-9606-4E0B528C9C3D}" dt="2024-05-01T02:17:33.082" v="315" actId="20577"/>
          <ac:spMkLst>
            <pc:docMk/>
            <pc:sldMk cId="0" sldId="281"/>
            <ac:spMk id="51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24:01.487" v="405" actId="20577"/>
          <ac:spMkLst>
            <pc:docMk/>
            <pc:sldMk cId="0" sldId="281"/>
            <ac:spMk id="53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23:12.063" v="339" actId="20577"/>
          <ac:spMkLst>
            <pc:docMk/>
            <pc:sldMk cId="0" sldId="281"/>
            <ac:spMk id="54" creationId="{00000000-0000-0000-0000-000000000000}"/>
          </ac:spMkLst>
        </pc:spChg>
        <pc:spChg chg="add mod">
          <ac:chgData name="Su Yixin" userId="a80b29474477cbc4" providerId="Windows Live" clId="Web-{16237689-F160-468D-9606-4E0B528C9C3D}" dt="2024-05-01T02:20:39.589" v="321" actId="1076"/>
          <ac:spMkLst>
            <pc:docMk/>
            <pc:sldMk cId="0" sldId="281"/>
            <ac:spMk id="55" creationId="{047A40E5-B85D-3558-6310-56206C647BA8}"/>
          </ac:spMkLst>
        </pc:spChg>
      </pc:sldChg>
      <pc:sldChg chg="addSp delSp modSp add ord replId">
        <pc:chgData name="Su Yixin" userId="a80b29474477cbc4" providerId="Windows Live" clId="Web-{16237689-F160-468D-9606-4E0B528C9C3D}" dt="2024-05-01T13:10:21.606" v="992" actId="1076"/>
        <pc:sldMkLst>
          <pc:docMk/>
          <pc:sldMk cId="3743963788" sldId="282"/>
        </pc:sldMkLst>
        <pc:spChg chg="del">
          <ac:chgData name="Su Yixin" userId="a80b29474477cbc4" providerId="Windows Live" clId="Web-{16237689-F160-468D-9606-4E0B528C9C3D}" dt="2024-05-01T02:59:44.469" v="734"/>
          <ac:spMkLst>
            <pc:docMk/>
            <pc:sldMk cId="3743963788" sldId="282"/>
            <ac:spMk id="2" creationId="{00000000-0000-0000-0000-000000000000}"/>
          </ac:spMkLst>
        </pc:spChg>
        <pc:spChg chg="add mod">
          <ac:chgData name="Su Yixin" userId="a80b29474477cbc4" providerId="Windows Live" clId="Web-{16237689-F160-468D-9606-4E0B528C9C3D}" dt="2024-05-01T12:53:36.806" v="764" actId="14100"/>
          <ac:spMkLst>
            <pc:docMk/>
            <pc:sldMk cId="3743963788" sldId="282"/>
            <ac:spMk id="2" creationId="{B1F86057-C223-7FD0-86F6-CE0A325FC6FF}"/>
          </ac:spMkLst>
        </pc:spChg>
        <pc:spChg chg="del">
          <ac:chgData name="Su Yixin" userId="a80b29474477cbc4" providerId="Windows Live" clId="Web-{16237689-F160-468D-9606-4E0B528C9C3D}" dt="2024-05-01T02:59:44.469" v="733"/>
          <ac:spMkLst>
            <pc:docMk/>
            <pc:sldMk cId="3743963788" sldId="282"/>
            <ac:spMk id="3" creationId="{00000000-0000-0000-0000-000000000000}"/>
          </ac:spMkLst>
        </pc:spChg>
        <pc:spChg chg="add mod">
          <ac:chgData name="Su Yixin" userId="a80b29474477cbc4" providerId="Windows Live" clId="Web-{16237689-F160-468D-9606-4E0B528C9C3D}" dt="2024-05-01T13:10:21.606" v="992" actId="1076"/>
          <ac:spMkLst>
            <pc:docMk/>
            <pc:sldMk cId="3743963788" sldId="282"/>
            <ac:spMk id="3" creationId="{835E7C95-4EDF-323F-905B-04BC2EBA1EC7}"/>
          </ac:spMkLst>
        </pc:spChg>
        <pc:spChg chg="del">
          <ac:chgData name="Su Yixin" userId="a80b29474477cbc4" providerId="Windows Live" clId="Web-{16237689-F160-468D-9606-4E0B528C9C3D}" dt="2024-05-01T02:59:44.469" v="732"/>
          <ac:spMkLst>
            <pc:docMk/>
            <pc:sldMk cId="3743963788" sldId="282"/>
            <ac:spMk id="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31"/>
          <ac:spMkLst>
            <pc:docMk/>
            <pc:sldMk cId="3743963788" sldId="282"/>
            <ac:spMk id="5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30"/>
          <ac:spMkLst>
            <pc:docMk/>
            <pc:sldMk cId="3743963788" sldId="282"/>
            <ac:spMk id="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5"/>
          <ac:spMkLst>
            <pc:docMk/>
            <pc:sldMk cId="3743963788" sldId="282"/>
            <ac:spMk id="11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4"/>
          <ac:spMkLst>
            <pc:docMk/>
            <pc:sldMk cId="3743963788" sldId="282"/>
            <ac:spMk id="12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3"/>
          <ac:spMkLst>
            <pc:docMk/>
            <pc:sldMk cId="3743963788" sldId="282"/>
            <ac:spMk id="13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2"/>
          <ac:spMkLst>
            <pc:docMk/>
            <pc:sldMk cId="3743963788" sldId="282"/>
            <ac:spMk id="14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1"/>
          <ac:spMkLst>
            <pc:docMk/>
            <pc:sldMk cId="3743963788" sldId="282"/>
            <ac:spMk id="15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20"/>
          <ac:spMkLst>
            <pc:docMk/>
            <pc:sldMk cId="3743963788" sldId="282"/>
            <ac:spMk id="1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19"/>
          <ac:spMkLst>
            <pc:docMk/>
            <pc:sldMk cId="3743963788" sldId="282"/>
            <ac:spMk id="17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02:59:44.469" v="718"/>
          <ac:spMkLst>
            <pc:docMk/>
            <pc:sldMk cId="3743963788" sldId="282"/>
            <ac:spMk id="18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02:59:39.203" v="717" actId="20577"/>
          <ac:spMkLst>
            <pc:docMk/>
            <pc:sldMk cId="3743963788" sldId="282"/>
            <ac:spMk id="40" creationId="{00000000-0000-0000-0000-000000000000}"/>
          </ac:spMkLst>
        </pc:spChg>
        <pc:spChg chg="add mod">
          <ac:chgData name="Su Yixin" userId="a80b29474477cbc4" providerId="Windows Live" clId="Web-{16237689-F160-468D-9606-4E0B528C9C3D}" dt="2024-05-01T12:53:58.729" v="766" actId="14100"/>
          <ac:spMkLst>
            <pc:docMk/>
            <pc:sldMk cId="3743963788" sldId="282"/>
            <ac:spMk id="42" creationId="{82D1EDB1-891E-2C25-53E4-6F21C3933674}"/>
          </ac:spMkLst>
        </pc:spChg>
        <pc:picChg chg="del">
          <ac:chgData name="Su Yixin" userId="a80b29474477cbc4" providerId="Windows Live" clId="Web-{16237689-F160-468D-9606-4E0B528C9C3D}" dt="2024-05-01T02:59:44.469" v="729"/>
          <ac:picMkLst>
            <pc:docMk/>
            <pc:sldMk cId="3743963788" sldId="282"/>
            <ac:picMk id="7" creationId="{00000000-0000-0000-0000-000000000000}"/>
          </ac:picMkLst>
        </pc:picChg>
        <pc:picChg chg="del">
          <ac:chgData name="Su Yixin" userId="a80b29474477cbc4" providerId="Windows Live" clId="Web-{16237689-F160-468D-9606-4E0B528C9C3D}" dt="2024-05-01T02:59:44.469" v="728"/>
          <ac:picMkLst>
            <pc:docMk/>
            <pc:sldMk cId="3743963788" sldId="282"/>
            <ac:picMk id="8" creationId="{00000000-0000-0000-0000-000000000000}"/>
          </ac:picMkLst>
        </pc:picChg>
        <pc:picChg chg="del">
          <ac:chgData name="Su Yixin" userId="a80b29474477cbc4" providerId="Windows Live" clId="Web-{16237689-F160-468D-9606-4E0B528C9C3D}" dt="2024-05-01T02:59:44.469" v="727"/>
          <ac:picMkLst>
            <pc:docMk/>
            <pc:sldMk cId="3743963788" sldId="282"/>
            <ac:picMk id="9" creationId="{00000000-0000-0000-0000-000000000000}"/>
          </ac:picMkLst>
        </pc:picChg>
        <pc:picChg chg="del">
          <ac:chgData name="Su Yixin" userId="a80b29474477cbc4" providerId="Windows Live" clId="Web-{16237689-F160-468D-9606-4E0B528C9C3D}" dt="2024-05-01T02:59:44.469" v="726"/>
          <ac:picMkLst>
            <pc:docMk/>
            <pc:sldMk cId="3743963788" sldId="282"/>
            <ac:picMk id="10" creationId="{00000000-0000-0000-0000-000000000000}"/>
          </ac:picMkLst>
        </pc:picChg>
      </pc:sldChg>
      <pc:sldChg chg="new del">
        <pc:chgData name="Su Yixin" userId="a80b29474477cbc4" providerId="Windows Live" clId="Web-{16237689-F160-468D-9606-4E0B528C9C3D}" dt="2024-05-01T02:12:07.555" v="91"/>
        <pc:sldMkLst>
          <pc:docMk/>
          <pc:sldMk cId="4244233907" sldId="282"/>
        </pc:sldMkLst>
      </pc:sldChg>
      <pc:sldChg chg="addSp modSp add replId">
        <pc:chgData name="Su Yixin" userId="a80b29474477cbc4" providerId="Windows Live" clId="Web-{16237689-F160-468D-9606-4E0B528C9C3D}" dt="2024-05-01T13:03:36.264" v="865" actId="1076"/>
        <pc:sldMkLst>
          <pc:docMk/>
          <pc:sldMk cId="3251432192" sldId="283"/>
        </pc:sldMkLst>
        <pc:spChg chg="mod">
          <ac:chgData name="Su Yixin" userId="a80b29474477cbc4" providerId="Windows Live" clId="Web-{16237689-F160-468D-9606-4E0B528C9C3D}" dt="2024-05-01T13:03:33.108" v="864" actId="1076"/>
          <ac:spMkLst>
            <pc:docMk/>
            <pc:sldMk cId="3251432192" sldId="283"/>
            <ac:spMk id="2" creationId="{B1F86057-C223-7FD0-86F6-CE0A325FC6FF}"/>
          </ac:spMkLst>
        </pc:spChg>
        <pc:spChg chg="add mod">
          <ac:chgData name="Su Yixin" userId="a80b29474477cbc4" providerId="Windows Live" clId="Web-{16237689-F160-468D-9606-4E0B528C9C3D}" dt="2024-05-01T13:03:03.669" v="862" actId="1076"/>
          <ac:spMkLst>
            <pc:docMk/>
            <pc:sldMk cId="3251432192" sldId="283"/>
            <ac:spMk id="3" creationId="{7C002680-3D08-84BD-5846-C1BD0C599A5D}"/>
          </ac:spMkLst>
        </pc:spChg>
        <pc:spChg chg="add mod">
          <ac:chgData name="Su Yixin" userId="a80b29474477cbc4" providerId="Windows Live" clId="Web-{16237689-F160-468D-9606-4E0B528C9C3D}" dt="2024-05-01T13:03:36.264" v="865" actId="1076"/>
          <ac:spMkLst>
            <pc:docMk/>
            <pc:sldMk cId="3251432192" sldId="283"/>
            <ac:spMk id="4" creationId="{C3467431-E9EA-B654-3A5F-D68C689103C4}"/>
          </ac:spMkLst>
        </pc:spChg>
        <pc:spChg chg="mod">
          <ac:chgData name="Su Yixin" userId="a80b29474477cbc4" providerId="Windows Live" clId="Web-{16237689-F160-468D-9606-4E0B528C9C3D}" dt="2024-05-01T13:02:03.386" v="800" actId="20577"/>
          <ac:spMkLst>
            <pc:docMk/>
            <pc:sldMk cId="3251432192" sldId="283"/>
            <ac:spMk id="40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13:03:30.389" v="863" actId="1076"/>
          <ac:spMkLst>
            <pc:docMk/>
            <pc:sldMk cId="3251432192" sldId="283"/>
            <ac:spMk id="42" creationId="{82D1EDB1-891E-2C25-53E4-6F21C3933674}"/>
          </ac:spMkLst>
        </pc:spChg>
      </pc:sldChg>
      <pc:sldChg chg="addSp delSp modSp add replId">
        <pc:chgData name="Su Yixin" userId="a80b29474477cbc4" providerId="Windows Live" clId="Web-{16237689-F160-468D-9606-4E0B528C9C3D}" dt="2024-05-01T13:09:50.574" v="953" actId="1076"/>
        <pc:sldMkLst>
          <pc:docMk/>
          <pc:sldMk cId="2019124859" sldId="284"/>
        </pc:sldMkLst>
        <pc:spChg chg="add del mod">
          <ac:chgData name="Su Yixin" userId="a80b29474477cbc4" providerId="Windows Live" clId="Web-{16237689-F160-468D-9606-4E0B528C9C3D}" dt="2024-05-01T13:09:50.574" v="953" actId="1076"/>
          <ac:spMkLst>
            <pc:docMk/>
            <pc:sldMk cId="2019124859" sldId="284"/>
            <ac:spMk id="2" creationId="{B1F86057-C223-7FD0-86F6-CE0A325FC6FF}"/>
          </ac:spMkLst>
        </pc:spChg>
        <pc:spChg chg="mod">
          <ac:chgData name="Su Yixin" userId="a80b29474477cbc4" providerId="Windows Live" clId="Web-{16237689-F160-468D-9606-4E0B528C9C3D}" dt="2024-05-01T13:03:57.656" v="887" actId="20577"/>
          <ac:spMkLst>
            <pc:docMk/>
            <pc:sldMk cId="2019124859" sldId="284"/>
            <ac:spMk id="40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13:09:31.339" v="935" actId="20577"/>
          <ac:spMkLst>
            <pc:docMk/>
            <pc:sldMk cId="2019124859" sldId="284"/>
            <ac:spMk id="42" creationId="{82D1EDB1-891E-2C25-53E4-6F21C3933674}"/>
          </ac:spMkLst>
        </pc:spChg>
      </pc:sldChg>
      <pc:sldChg chg="add del replId">
        <pc:chgData name="Su Yixin" userId="a80b29474477cbc4" providerId="Windows Live" clId="Web-{16237689-F160-468D-9606-4E0B528C9C3D}" dt="2024-05-01T13:26:02.060" v="1247"/>
        <pc:sldMkLst>
          <pc:docMk/>
          <pc:sldMk cId="2090696933" sldId="285"/>
        </pc:sldMkLst>
      </pc:sldChg>
      <pc:sldChg chg="delSp modSp add replId">
        <pc:chgData name="Su Yixin" userId="a80b29474477cbc4" providerId="Windows Live" clId="Web-{16237689-F160-468D-9606-4E0B528C9C3D}" dt="2024-05-01T13:25:29.294" v="1237"/>
        <pc:sldMkLst>
          <pc:docMk/>
          <pc:sldMk cId="2094245281" sldId="286"/>
        </pc:sldMkLst>
        <pc:spChg chg="mod">
          <ac:chgData name="Su Yixin" userId="a80b29474477cbc4" providerId="Windows Live" clId="Web-{16237689-F160-468D-9606-4E0B528C9C3D}" dt="2024-05-01T13:25:20.715" v="1234" actId="20577"/>
          <ac:spMkLst>
            <pc:docMk/>
            <pc:sldMk cId="2094245281" sldId="286"/>
            <ac:spMk id="36" creationId="{00000000-0000-0000-0000-000000000000}"/>
          </ac:spMkLst>
        </pc:spChg>
        <pc:spChg chg="del">
          <ac:chgData name="Su Yixin" userId="a80b29474477cbc4" providerId="Windows Live" clId="Web-{16237689-F160-468D-9606-4E0B528C9C3D}" dt="2024-05-01T13:25:25.684" v="1235"/>
          <ac:spMkLst>
            <pc:docMk/>
            <pc:sldMk cId="2094245281" sldId="286"/>
            <ac:spMk id="55" creationId="{BFD2BE8C-59A4-7EB0-E13E-E3F33925CAEA}"/>
          </ac:spMkLst>
        </pc:spChg>
        <pc:spChg chg="del">
          <ac:chgData name="Su Yixin" userId="a80b29474477cbc4" providerId="Windows Live" clId="Web-{16237689-F160-468D-9606-4E0B528C9C3D}" dt="2024-05-01T13:25:27.794" v="1236"/>
          <ac:spMkLst>
            <pc:docMk/>
            <pc:sldMk cId="2094245281" sldId="286"/>
            <ac:spMk id="56" creationId="{814B72E6-7BB8-22E9-53BA-C49DD94308D6}"/>
          </ac:spMkLst>
        </pc:spChg>
        <pc:spChg chg="del">
          <ac:chgData name="Su Yixin" userId="a80b29474477cbc4" providerId="Windows Live" clId="Web-{16237689-F160-468D-9606-4E0B528C9C3D}" dt="2024-05-01T13:25:29.294" v="1237"/>
          <ac:spMkLst>
            <pc:docMk/>
            <pc:sldMk cId="2094245281" sldId="286"/>
            <ac:spMk id="57" creationId="{838EC5F5-A5A8-1451-D29D-66BF3CC19581}"/>
          </ac:spMkLst>
        </pc:spChg>
      </pc:sldChg>
      <pc:sldChg chg="modSp add replId">
        <pc:chgData name="Su Yixin" userId="a80b29474477cbc4" providerId="Windows Live" clId="Web-{16237689-F160-468D-9606-4E0B528C9C3D}" dt="2024-05-01T13:25:36.169" v="1241" actId="20577"/>
        <pc:sldMkLst>
          <pc:docMk/>
          <pc:sldMk cId="1625259547" sldId="287"/>
        </pc:sldMkLst>
        <pc:spChg chg="mod">
          <ac:chgData name="Su Yixin" userId="a80b29474477cbc4" providerId="Windows Live" clId="Web-{16237689-F160-468D-9606-4E0B528C9C3D}" dt="2024-05-01T13:25:36.169" v="1241" actId="20577"/>
          <ac:spMkLst>
            <pc:docMk/>
            <pc:sldMk cId="1625259547" sldId="287"/>
            <ac:spMk id="36" creationId="{00000000-0000-0000-0000-000000000000}"/>
          </ac:spMkLst>
        </pc:spChg>
      </pc:sldChg>
      <pc:sldChg chg="modSp add replId">
        <pc:chgData name="Su Yixin" userId="a80b29474477cbc4" providerId="Windows Live" clId="Web-{16237689-F160-468D-9606-4E0B528C9C3D}" dt="2024-05-01T13:25:53.076" v="1246" actId="20577"/>
        <pc:sldMkLst>
          <pc:docMk/>
          <pc:sldMk cId="1579466365" sldId="288"/>
        </pc:sldMkLst>
        <pc:spChg chg="mod">
          <ac:chgData name="Su Yixin" userId="a80b29474477cbc4" providerId="Windows Live" clId="Web-{16237689-F160-468D-9606-4E0B528C9C3D}" dt="2024-05-01T13:25:53.076" v="1246" actId="20577"/>
          <ac:spMkLst>
            <pc:docMk/>
            <pc:sldMk cId="1579466365" sldId="288"/>
            <ac:spMk id="36" creationId="{00000000-0000-0000-0000-000000000000}"/>
          </ac:spMkLst>
        </pc:spChg>
      </pc:sldChg>
      <pc:sldChg chg="add replId">
        <pc:chgData name="Su Yixin" userId="a80b29474477cbc4" providerId="Windows Live" clId="Web-{16237689-F160-468D-9606-4E0B528C9C3D}" dt="2024-05-01T13:26:33.765" v="1252"/>
        <pc:sldMkLst>
          <pc:docMk/>
          <pc:sldMk cId="935124342" sldId="289"/>
        </pc:sldMkLst>
      </pc:sldChg>
      <pc:sldChg chg="add replId">
        <pc:chgData name="Su Yixin" userId="a80b29474477cbc4" providerId="Windows Live" clId="Web-{16237689-F160-468D-9606-4E0B528C9C3D}" dt="2024-05-01T13:26:34.124" v="1253"/>
        <pc:sldMkLst>
          <pc:docMk/>
          <pc:sldMk cId="2507308942" sldId="290"/>
        </pc:sldMkLst>
      </pc:sldChg>
      <pc:sldChg chg="add replId">
        <pc:chgData name="Su Yixin" userId="a80b29474477cbc4" providerId="Windows Live" clId="Web-{16237689-F160-468D-9606-4E0B528C9C3D}" dt="2024-05-01T13:26:34.515" v="1254"/>
        <pc:sldMkLst>
          <pc:docMk/>
          <pc:sldMk cId="2653768714" sldId="291"/>
        </pc:sldMkLst>
      </pc:sldChg>
      <pc:sldChg chg="modSp add replId">
        <pc:chgData name="Su Yixin" userId="a80b29474477cbc4" providerId="Windows Live" clId="Web-{16237689-F160-468D-9606-4E0B528C9C3D}" dt="2024-05-01T13:27:42.220" v="1312" actId="20577"/>
        <pc:sldMkLst>
          <pc:docMk/>
          <pc:sldMk cId="3592051184" sldId="292"/>
        </pc:sldMkLst>
        <pc:spChg chg="mod">
          <ac:chgData name="Su Yixin" userId="a80b29474477cbc4" providerId="Windows Live" clId="Web-{16237689-F160-468D-9606-4E0B528C9C3D}" dt="2024-05-01T13:26:48.609" v="1277" actId="20577"/>
          <ac:spMkLst>
            <pc:docMk/>
            <pc:sldMk cId="3592051184" sldId="292"/>
            <ac:spMk id="36" creationId="{00000000-0000-0000-0000-000000000000}"/>
          </ac:spMkLst>
        </pc:spChg>
        <pc:spChg chg="mod">
          <ac:chgData name="Su Yixin" userId="a80b29474477cbc4" providerId="Windows Live" clId="Web-{16237689-F160-468D-9606-4E0B528C9C3D}" dt="2024-05-01T13:26:56.234" v="1279" actId="20577"/>
          <ac:spMkLst>
            <pc:docMk/>
            <pc:sldMk cId="3592051184" sldId="292"/>
            <ac:spMk id="54" creationId="{85163EFC-6723-ED7C-4A65-A8456CFFDDB4}"/>
          </ac:spMkLst>
        </pc:spChg>
        <pc:spChg chg="mod">
          <ac:chgData name="Su Yixin" userId="a80b29474477cbc4" providerId="Windows Live" clId="Web-{16237689-F160-468D-9606-4E0B528C9C3D}" dt="2024-05-01T13:27:22.173" v="1298" actId="20577"/>
          <ac:spMkLst>
            <pc:docMk/>
            <pc:sldMk cId="3592051184" sldId="292"/>
            <ac:spMk id="55" creationId="{BFD2BE8C-59A4-7EB0-E13E-E3F33925CAEA}"/>
          </ac:spMkLst>
        </pc:spChg>
        <pc:spChg chg="mod">
          <ac:chgData name="Su Yixin" userId="a80b29474477cbc4" providerId="Windows Live" clId="Web-{16237689-F160-468D-9606-4E0B528C9C3D}" dt="2024-05-01T13:27:31.751" v="1311" actId="20577"/>
          <ac:spMkLst>
            <pc:docMk/>
            <pc:sldMk cId="3592051184" sldId="292"/>
            <ac:spMk id="56" creationId="{814B72E6-7BB8-22E9-53BA-C49DD94308D6}"/>
          </ac:spMkLst>
        </pc:spChg>
        <pc:spChg chg="mod">
          <ac:chgData name="Su Yixin" userId="a80b29474477cbc4" providerId="Windows Live" clId="Web-{16237689-F160-468D-9606-4E0B528C9C3D}" dt="2024-05-01T13:27:42.220" v="1312" actId="20577"/>
          <ac:spMkLst>
            <pc:docMk/>
            <pc:sldMk cId="3592051184" sldId="292"/>
            <ac:spMk id="57" creationId="{838EC5F5-A5A8-1451-D29D-66BF3CC195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BC62C-A9D0-1843-B6B0-10E226AC84C7}" type="datetimeFigureOut">
              <a:rPr kumimoji="1" lang="zh-CN" altLang="en-US" smtClean="0"/>
              <a:t>2024/5/14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416D-9FA5-8140-9FF3-31FA947AFD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73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Recommender systems are everywhere.</a:t>
            </a:r>
          </a:p>
          <a:p>
            <a:endParaRPr lang="en-US" dirty="0"/>
          </a:p>
          <a:p>
            <a:r>
              <a:rPr lang="en-US" dirty="0"/>
              <a:t>Here are some real world examples.</a:t>
            </a:r>
          </a:p>
          <a:p>
            <a:endParaRPr lang="en-US" dirty="0"/>
          </a:p>
          <a:p>
            <a:r>
              <a:rPr lang="en-US" dirty="0"/>
              <a:t>Event: locations, previously participated events or your </a:t>
            </a:r>
            <a:r>
              <a:rPr lang="en-US" dirty="0" err="1"/>
              <a:t>profle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Music: previously listened music our the music you liked.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938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901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propose our graph neural network based framework for explicit feature interaction modeling.</a:t>
            </a:r>
          </a:p>
          <a:p>
            <a:endParaRPr lang="en-US" dirty="0"/>
          </a:p>
          <a:p>
            <a:r>
              <a:rPr lang="en-US" dirty="0"/>
              <a:t>Two perform detection, we first need an effective explicit feature interaction modelling methods based on deep neural networks.</a:t>
            </a:r>
          </a:p>
          <a:p>
            <a:r>
              <a:rPr lang="en-US" dirty="0"/>
              <a:t>Inspired by graph neural networks, we propose a GNN based explicit feature interaction modelling algorithm.</a:t>
            </a:r>
          </a:p>
          <a:p>
            <a:r>
              <a:rPr lang="en-US" dirty="0"/>
              <a:t>All the four works are all based on one of our contributions – modelling feature interactions using graph neural </a:t>
            </a:r>
            <a:r>
              <a:rPr lang="en-US" dirty="0" err="1"/>
              <a:t>neworks</a:t>
            </a:r>
            <a:r>
              <a:rPr lang="en-US" dirty="0"/>
              <a:t>.</a:t>
            </a:r>
          </a:p>
          <a:p>
            <a:r>
              <a:rPr lang="en-US" dirty="0"/>
              <a:t>Therefore, we first talk about this technique.</a:t>
            </a:r>
          </a:p>
          <a:p>
            <a:endParaRPr lang="en-US" dirty="0"/>
          </a:p>
          <a:p>
            <a:r>
              <a:rPr lang="en-US" dirty="0"/>
              <a:t>Since GNNs gives us the flexibility to model each relations while message passing, we can explicitly model the relations using GNN.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415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77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type of the protein is.</a:t>
            </a:r>
            <a:r>
              <a:rPr lang="zh-CN" altLang="en-US" dirty="0"/>
              <a:t> </a:t>
            </a:r>
            <a:r>
              <a:rPr lang="en-AU" altLang="zh-CN" dirty="0"/>
              <a:t>enzymes</a:t>
            </a:r>
            <a:r>
              <a:rPr lang="zh-CN" altLang="en-US" dirty="0"/>
              <a:t> </a:t>
            </a:r>
            <a:r>
              <a:rPr lang="en-US" altLang="zh-CN" dirty="0"/>
              <a:t>non-enzymes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061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78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linearly perform the message passing, we use a non-linear method h (MLP) to model each beneficial feature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44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explicit feature interaction modelling using GNNs provide potential to explain the recommendation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86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number of high-order feature interactions increase exponentially with the order increasing.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82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1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47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domain is about recommender systems.</a:t>
            </a:r>
          </a:p>
          <a:p>
            <a:endParaRPr lang="en-US" dirty="0"/>
          </a:p>
          <a:p>
            <a:r>
              <a:rPr lang="en-US" dirty="0"/>
              <a:t>It plays a central role in …</a:t>
            </a:r>
          </a:p>
          <a:p>
            <a:endParaRPr lang="en-US" dirty="0"/>
          </a:p>
          <a:p>
            <a:r>
              <a:rPr lang="en-US" dirty="0"/>
              <a:t>Example… Then, recommender systems can pick up a few items that you are interested from vast number of candidate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702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L0 regularization minimize the number of nodes that each hyperedge links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779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Ablation studies.</a:t>
            </a:r>
          </a:p>
          <a:p>
            <a:r>
              <a:rPr lang="en-US" dirty="0"/>
              <a:t>Without any part cannot give a success prediction.</a:t>
            </a:r>
          </a:p>
          <a:p>
            <a:r>
              <a:rPr lang="en-US" dirty="0"/>
              <a:t>1) Without MI predict many 0 order interactions and a few are very high order, meaning most of the edges are empty and all the information are aggregated in several edges.</a:t>
            </a:r>
          </a:p>
          <a:p>
            <a:r>
              <a:rPr lang="en-US" dirty="0"/>
              <a:t>2) </a:t>
            </a:r>
            <a:r>
              <a:rPr lang="en-US" dirty="0" err="1"/>
              <a:t>Whtout</a:t>
            </a:r>
            <a:r>
              <a:rPr lang="en-US" dirty="0"/>
              <a:t> L0 cause the predicted feature interaction are very high, meaning feature interactions mixed together and there are redundant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919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designing the recommendation algorithms, features are important side-information.</a:t>
            </a:r>
          </a:p>
          <a:p>
            <a:r>
              <a:rPr lang="en-US" dirty="0"/>
              <a:t>Common features include user attributes (gender, age), item attributes (style, color),  and contexts like weather and time.</a:t>
            </a:r>
          </a:p>
          <a:p>
            <a:r>
              <a:rPr lang="en-US" dirty="0"/>
              <a:t>Then the input-output of a recommendation algorithm considering features can be formulated 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825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There are basically two ways to model feature interactions: explicit and implicit.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Explicit feature interaction first construct every feature interaction, and model them individually.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Then it aggregate the modelling, usually linearly like summing up the results as the final prediction.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It is a very popular method in early non-DNN-based recommender systems.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Advantage: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It can directly leverage regression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can flexibly design how each feature interaction is modeled and aggregated, provide the interpretability.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However, with the development of deep neural networks, there is a high demand to leverage DNNs in recommender systems.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465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the implicit feature interaction developed when people try to leverage DNNs for feature interaction modelling.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usually put all feature together and feed into a neural network.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way of modelling does not know how each feature interaction is modeled and how they are aggregated due to the black box natural of </a:t>
            </a:r>
            <a:r>
              <a:rPr lang="en-US" dirty="0" err="1"/>
              <a:t>dnn</a:t>
            </a:r>
            <a:r>
              <a:rPr lang="en-US" dirty="0"/>
              <a:t>.</a:t>
            </a:r>
          </a:p>
          <a:p>
            <a:r>
              <a:rPr lang="en-US" dirty="0"/>
              <a:t>It is called implicit modelling.</a:t>
            </a:r>
          </a:p>
          <a:p>
            <a:endParaRPr lang="en-US" dirty="0"/>
          </a:p>
          <a:p>
            <a:r>
              <a:rPr lang="en-US" dirty="0"/>
              <a:t>The advantages of this method is that it is simple in model design since we do not really care about how interactions are modelled. </a:t>
            </a:r>
          </a:p>
          <a:p>
            <a:r>
              <a:rPr lang="en-US" dirty="0"/>
              <a:t>Also, since it uses </a:t>
            </a:r>
            <a:r>
              <a:rPr lang="en-US" dirty="0" err="1"/>
              <a:t>dnns</a:t>
            </a:r>
            <a:r>
              <a:rPr lang="en-US" dirty="0"/>
              <a:t>, the accuracy is often satisfiable.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explore to explicitly model feature interactions using deep neural network. Specifically, we leverage graph neural network framework for feature interactions modelling, and we will detail it shortly.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43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two questions or two aspects of explicit feature interaction modelling for recommender systems.</a:t>
            </a:r>
          </a:p>
          <a:p>
            <a:endParaRPr lang="en-US" dirty="0"/>
          </a:p>
          <a:p>
            <a:r>
              <a:rPr lang="en-US" dirty="0"/>
              <a:t>We also tackle another research questions in my </a:t>
            </a:r>
            <a:r>
              <a:rPr lang="en-US" dirty="0" err="1"/>
              <a:t>phd</a:t>
            </a:r>
            <a:r>
              <a:rPr lang="en-US" dirty="0"/>
              <a:t> study but we do not focus on it in this seminar.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15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framework, we </a:t>
            </a:r>
          </a:p>
          <a:p>
            <a:endParaRPr lang="en-US" dirty="0"/>
          </a:p>
          <a:p>
            <a:r>
              <a:rPr lang="en-US" dirty="0"/>
              <a:t>focus on two research questions explicit feature interaction modelling for recommender systems.</a:t>
            </a:r>
          </a:p>
          <a:p>
            <a:endParaRPr lang="en-US" dirty="0"/>
          </a:p>
          <a:p>
            <a:r>
              <a:rPr lang="en-US" dirty="0"/>
              <a:t>We also tackle another research questions in my </a:t>
            </a:r>
            <a:r>
              <a:rPr lang="en-US" dirty="0" err="1"/>
              <a:t>phd</a:t>
            </a:r>
            <a:r>
              <a:rPr lang="en-US" dirty="0"/>
              <a:t> study but we do not focus on it in this seminar.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79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complete 5 works. We will talk 4 most important works, which explore the solutions to our first two research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021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introduce our work in more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52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2766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5CB80-EA9C-B793-8500-C47E979B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14/5/2024</a:t>
            </a:fld>
            <a:endParaRPr lang="en-AU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49100-5DDB-86DD-A44C-FC94316C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236A-CA0C-94FE-2281-3987D1A3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6" name="Subtitle 139">
            <a:extLst>
              <a:ext uri="{FF2B5EF4-FFF2-40B4-BE49-F238E27FC236}">
                <a16:creationId xmlns:a16="http://schemas.microsoft.com/office/drawing/2014/main" id="{C447FA20-4D40-5B28-D5CD-622A95B8B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633400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3624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4.emf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44.emf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1.png"/><Relationship Id="rId9" Type="http://schemas.openxmlformats.org/officeDocument/2006/relationships/image" Target="../media/image3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61.png"/><Relationship Id="rId4" Type="http://schemas.openxmlformats.org/officeDocument/2006/relationships/image" Target="../media/image5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8.jpeg"/><Relationship Id="rId7" Type="http://schemas.openxmlformats.org/officeDocument/2006/relationships/image" Target="../media/image180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mailto:yixin.su@outlook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1" y="1524000"/>
            <a:ext cx="9829800" cy="302559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Machine Learning Visualization and Interview Experience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91052" y="4953000"/>
            <a:ext cx="4609893" cy="434059"/>
            <a:chOff x="3791053" y="4879211"/>
            <a:chExt cx="4609893" cy="434059"/>
          </a:xfrm>
        </p:grpSpPr>
        <p:sp>
          <p:nvSpPr>
            <p:cNvPr id="5" name="AutoShape 5"/>
            <p:cNvSpPr/>
            <p:nvPr/>
          </p:nvSpPr>
          <p:spPr>
            <a:xfrm>
              <a:off x="3791053" y="4879211"/>
              <a:ext cx="2056587" cy="434059"/>
            </a:xfrm>
            <a:prstGeom prst="rect">
              <a:avLst/>
            </a:prstGeom>
            <a:noFill/>
            <a:ln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sz="1800" dirty="0" err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Yixin</a:t>
              </a:r>
              <a:r>
                <a:rPr lang="en-US" sz="1800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lang="en-US" sz="1800" dirty="0" err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Su</a:t>
              </a:r>
              <a:endParaRPr lang="en-US" sz="1100" dirty="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23803" y="4879211"/>
              <a:ext cx="2077143" cy="419156"/>
            </a:xfrm>
            <a:prstGeom prst="rect">
              <a:avLst/>
            </a:prstGeom>
            <a:noFill/>
            <a:ln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sz="180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2024-05-20</a:t>
              </a:r>
              <a:endParaRPr lang="en-US"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Visualizing Evaluation Metrics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82D1EDB1-891E-2C25-53E4-6F21C3933674}"/>
              </a:ext>
            </a:extLst>
          </p:cNvPr>
          <p:cNvSpPr txBox="1"/>
          <p:nvPr/>
        </p:nvSpPr>
        <p:spPr>
          <a:xfrm>
            <a:off x="453239" y="1563135"/>
            <a:ext cx="5783017" cy="4736394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Why visualize evaluation metrics</a:t>
            </a: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900" b="1" dirty="0">
                <a:ea typeface="+mn-lt"/>
                <a:cs typeface="+mn-lt"/>
              </a:rPr>
              <a:t>Enhanced Understanding</a:t>
            </a:r>
            <a:r>
              <a:rPr lang="en-US" sz="1900" dirty="0">
                <a:ea typeface="+mn-lt"/>
                <a:cs typeface="+mn-lt"/>
              </a:rPr>
              <a:t>: "Visual tools help interpret complex results more easily, allowing for quicker and more intuitive understanding of model performance."</a:t>
            </a: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900" b="1" dirty="0">
                <a:ea typeface="+mn-lt"/>
                <a:cs typeface="+mn-lt"/>
              </a:rPr>
              <a:t>Detailed Analysis</a:t>
            </a:r>
            <a:r>
              <a:rPr lang="en-US" sz="1900" dirty="0">
                <a:ea typeface="+mn-lt"/>
                <a:cs typeface="+mn-lt"/>
              </a:rPr>
              <a:t>: "Visualization provides a detailed analysis of the strengths and weaknesses of a model, highlighting areas that need improvement."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1900" b="1" dirty="0">
                <a:ea typeface="+mn-lt"/>
                <a:cs typeface="+mn-lt"/>
              </a:rPr>
              <a:t>Comparison of Models</a:t>
            </a:r>
            <a:r>
              <a:rPr lang="en-US" sz="1900" dirty="0">
                <a:ea typeface="+mn-lt"/>
                <a:cs typeface="+mn-lt"/>
              </a:rPr>
              <a:t>: "Plots and graphs allow for the direct comparison of multiple models, facilitating the selection of the best model based on visual evidence."</a:t>
            </a:r>
            <a:endParaRPr lang="en-US" dirty="0">
              <a:cs typeface="Calibri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8D4161-E961-F6D4-3218-386976B5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485086"/>
            <a:ext cx="4343400" cy="3279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DAE138-F99B-18DF-2EFE-0A93DE58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486" y="697618"/>
            <a:ext cx="4054232" cy="25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5A930E4F-303E-5D5E-BA7E-3D340B2C47AD}"/>
              </a:ext>
            </a:extLst>
          </p:cNvPr>
          <p:cNvSpPr txBox="1"/>
          <p:nvPr/>
        </p:nvSpPr>
        <p:spPr>
          <a:xfrm>
            <a:off x="653187" y="1524000"/>
            <a:ext cx="5214214" cy="435036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What is confusion Matrix</a:t>
            </a:r>
            <a:endParaRPr lang="en-US" altLang="zh-CN" sz="1900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900" dirty="0">
                <a:ea typeface="+mn-lt"/>
                <a:cs typeface="+mn-lt"/>
              </a:rPr>
              <a:t>A confusion matrix is a table used to describe the performance of a classification model. It compares the predicted labels with the actual labels to give insight into the accuracy and types of errors the model makes.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9377B5-850D-9057-36A4-3E062BC6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4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5A930E4F-303E-5D5E-BA7E-3D340B2C47AD}"/>
              </a:ext>
            </a:extLst>
          </p:cNvPr>
          <p:cNvSpPr txBox="1"/>
          <p:nvPr/>
        </p:nvSpPr>
        <p:spPr>
          <a:xfrm>
            <a:off x="653186" y="1523999"/>
            <a:ext cx="5823814" cy="475899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sz="2400" b="1" i="0" dirty="0">
                <a:solidFill>
                  <a:schemeClr val="tx2"/>
                </a:solidFill>
                <a:effectLst/>
                <a:latin typeface="Söhne"/>
              </a:rPr>
              <a:t>True Positive (TP)</a:t>
            </a: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Correctly predicted positive cases.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Söhne"/>
              </a:rPr>
              <a:t>”</a:t>
            </a:r>
            <a:r>
              <a:rPr lang="en" altLang="zh-CN" sz="2400" i="1" dirty="0">
                <a:solidFill>
                  <a:schemeClr val="tx2">
                    <a:lumMod val="65000"/>
                    <a:lumOff val="35000"/>
                  </a:schemeClr>
                </a:solidFill>
                <a:latin typeface="Söhne"/>
              </a:rPr>
              <a:t>It’s True and I correctly predict it’s True”</a:t>
            </a:r>
            <a:endParaRPr lang="en" altLang="zh-CN" sz="2400" b="0" i="1" dirty="0">
              <a:solidFill>
                <a:schemeClr val="tx2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sz="2400" b="1" i="0" dirty="0">
                <a:solidFill>
                  <a:schemeClr val="tx2"/>
                </a:solidFill>
                <a:effectLst/>
                <a:latin typeface="Söhne"/>
              </a:rPr>
              <a:t>True Negative (TN)</a:t>
            </a: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Correctly predicted negative cases.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Söhne"/>
              </a:rPr>
              <a:t>“It’s False and I correctly predict it’s False</a:t>
            </a:r>
            <a:r>
              <a:rPr lang="en" altLang="zh-CN" sz="2400" i="1" dirty="0">
                <a:solidFill>
                  <a:schemeClr val="tx2"/>
                </a:solidFill>
                <a:latin typeface="Söhne"/>
              </a:rPr>
              <a:t>”</a:t>
            </a:r>
            <a:endParaRPr lang="en" altLang="zh-CN" sz="2400" b="0" i="1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sz="2400" b="1" i="0" dirty="0">
                <a:solidFill>
                  <a:schemeClr val="tx2"/>
                </a:solidFill>
                <a:effectLst/>
                <a:latin typeface="Söhne"/>
              </a:rPr>
              <a:t>False Positive (FP)</a:t>
            </a: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Incorrectly predicted positive cases.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Söhne"/>
              </a:rPr>
              <a:t>“It’s False but I wrongly predict it’s True</a:t>
            </a: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sz="2400" b="1" i="0" dirty="0">
                <a:solidFill>
                  <a:schemeClr val="tx2"/>
                </a:solidFill>
                <a:effectLst/>
                <a:latin typeface="Söhne"/>
              </a:rPr>
              <a:t>False Negative (FN)</a:t>
            </a: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solidFill>
                  <a:schemeClr val="tx2"/>
                </a:solidFill>
                <a:effectLst/>
                <a:latin typeface="Söhne"/>
              </a:rPr>
              <a:t>Incorrectly predicted negative cases.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24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Söhne"/>
              </a:rPr>
              <a:t>“It’s True but I wrongly predict it’s False</a:t>
            </a:r>
            <a:r>
              <a:rPr lang="en" altLang="zh-CN" sz="2400" dirty="0">
                <a:solidFill>
                  <a:schemeClr val="tx2"/>
                </a:solidFill>
                <a:latin typeface="Söhne"/>
              </a:rPr>
              <a:t>”</a:t>
            </a:r>
            <a:endParaRPr lang="en" altLang="zh-CN" sz="2400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ctr"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8">
                <a:extLst>
                  <a:ext uri="{FF2B5EF4-FFF2-40B4-BE49-F238E27FC236}">
                    <a16:creationId xmlns:a16="http://schemas.microsoft.com/office/drawing/2014/main" id="{DB68686C-4E52-E7A5-1C6F-80BC5BAECEB9}"/>
                  </a:ext>
                </a:extLst>
              </p:cNvPr>
              <p:cNvSpPr txBox="1"/>
              <p:nvPr/>
            </p:nvSpPr>
            <p:spPr>
              <a:xfrm>
                <a:off x="653186" y="1805887"/>
                <a:ext cx="5214214" cy="4350362"/>
              </a:xfrm>
              <a:prstGeom prst="rect">
                <a:avLst/>
              </a:prstGeom>
              <a:noFill/>
              <a:ln/>
            </p:spPr>
            <p:txBody>
              <a:bodyPr vert="horz" wrap="square" lIns="91440" tIns="45720" rIns="91440" bIns="45720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200" b="1" dirty="0">
                    <a:solidFill>
                      <a:schemeClr val="accent1">
                        <a:alpha val="100000"/>
                      </a:schemeClr>
                    </a:solidFill>
                    <a:latin typeface="微软雅黑"/>
                    <a:ea typeface="微软雅黑"/>
                  </a:rPr>
                  <a:t>Common Metrics Derived from the Confusion Matrix</a:t>
                </a:r>
                <a:endParaRPr lang="en-US" sz="2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1900" dirty="0">
                  <a:ea typeface="+mn-lt"/>
                  <a:cs typeface="+mn-lt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Accuracy: (TP + TN) / (TP + TN + FP + FN)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Precision: TP / (TP + FP)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Recall: TP / (TP + FN)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F1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9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 ∗ 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𝑃𝑟𝑒𝑐𝑖𝑠𝑖𝑜𝑛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∗ 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𝑅𝑒𝑐𝑎𝑙𝑙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num>
                      <m:den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𝑃𝑟𝑒𝑐𝑖𝑠𝑖𝑜𝑛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+ 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𝑅𝑒𝑐𝑎𝑙𝑙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900" dirty="0">
                  <a:ea typeface="+mn-lt"/>
                  <a:cs typeface="+mn-lt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Area Under the Curve (AUC)</a:t>
                </a:r>
              </a:p>
              <a:p>
                <a:pPr algn="ctr">
                  <a:lnSpc>
                    <a:spcPct val="120000"/>
                  </a:lnSpc>
                </a:pPr>
                <a:endParaRPr lang="en-US" sz="20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2" name="TextBox 8">
                <a:extLst>
                  <a:ext uri="{FF2B5EF4-FFF2-40B4-BE49-F238E27FC236}">
                    <a16:creationId xmlns:a16="http://schemas.microsoft.com/office/drawing/2014/main" id="{DB68686C-4E52-E7A5-1C6F-80BC5BAE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86" y="1805887"/>
                <a:ext cx="5214214" cy="4350362"/>
              </a:xfrm>
              <a:prstGeom prst="rect">
                <a:avLst/>
              </a:prstGeom>
              <a:blipFill>
                <a:blip r:embed="rId3"/>
                <a:stretch>
                  <a:fillRect l="-243" r="-242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71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 -</a:t>
              </a:r>
              <a:r>
                <a:rPr lang="zh-CN" altLang="en-US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Accuracy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DB68686C-4E52-E7A5-1C6F-80BC5BAECEB9}"/>
              </a:ext>
            </a:extLst>
          </p:cNvPr>
          <p:cNvSpPr txBox="1"/>
          <p:nvPr/>
        </p:nvSpPr>
        <p:spPr>
          <a:xfrm>
            <a:off x="690658" y="3997489"/>
            <a:ext cx="5214214" cy="24163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Accuracy: (TP + TN) / (TP + TN + FP + FN)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(2 + 87) / (2 + 87 + 3 + 8) = 89%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808238-AAE8-D97D-507D-0A1C2E6E2ADA}"/>
              </a:ext>
            </a:extLst>
          </p:cNvPr>
          <p:cNvSpPr txBox="1"/>
          <p:nvPr/>
        </p:nvSpPr>
        <p:spPr>
          <a:xfrm>
            <a:off x="454963" y="1377582"/>
            <a:ext cx="6098237" cy="23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ea typeface="+mn-lt"/>
                <a:cs typeface="+mn-lt"/>
              </a:rPr>
              <a:t>A</a:t>
            </a:r>
            <a:r>
              <a:rPr lang="en-US" altLang="zh-CN" sz="1800" dirty="0">
                <a:ea typeface="+mn-lt"/>
                <a:cs typeface="+mn-lt"/>
              </a:rPr>
              <a:t> model to predict whether a patient got a cancer. </a:t>
            </a:r>
          </a:p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Truth: there are 100 patients, 10 have cancer (positive) and 90 have not (negative).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Now there is a model makes a prediction. In 10 positive cases, the model got 2 correct and 8 wrong. In 90 negative cases, the model got 87 correct and 3 wrong.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A3E636-C5FC-E4C5-A24C-98FDC9D616BD}"/>
              </a:ext>
            </a:extLst>
          </p:cNvPr>
          <p:cNvSpPr txBox="1"/>
          <p:nvPr/>
        </p:nvSpPr>
        <p:spPr>
          <a:xfrm>
            <a:off x="8763000" y="3910139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66B8B-0655-7A8C-E53C-550FED76A287}"/>
              </a:ext>
            </a:extLst>
          </p:cNvPr>
          <p:cNvSpPr txBox="1"/>
          <p:nvPr/>
        </p:nvSpPr>
        <p:spPr>
          <a:xfrm>
            <a:off x="8763000" y="5486400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38186-08B9-AA00-0F66-D13FE11441C8}"/>
              </a:ext>
            </a:extLst>
          </p:cNvPr>
          <p:cNvSpPr txBox="1"/>
          <p:nvPr/>
        </p:nvSpPr>
        <p:spPr>
          <a:xfrm>
            <a:off x="10396946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7C98-BF85-6881-942B-AA4C36D82934}"/>
              </a:ext>
            </a:extLst>
          </p:cNvPr>
          <p:cNvSpPr txBox="1"/>
          <p:nvPr/>
        </p:nvSpPr>
        <p:spPr>
          <a:xfrm>
            <a:off x="10363200" y="55038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21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</a:t>
              </a:r>
              <a:r>
                <a:rPr lang="zh-CN" altLang="en-US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Accuracy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808238-AAE8-D97D-507D-0A1C2E6E2ADA}"/>
              </a:ext>
            </a:extLst>
          </p:cNvPr>
          <p:cNvSpPr txBox="1"/>
          <p:nvPr/>
        </p:nvSpPr>
        <p:spPr>
          <a:xfrm>
            <a:off x="454963" y="1377582"/>
            <a:ext cx="6098237" cy="139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There is a model to predict whether a patient got a cancer. Now there are 100 patients, 10 have cancer (positive) and 90 have not (negative).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ea typeface="+mn-lt"/>
              <a:cs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A3E636-C5FC-E4C5-A24C-98FDC9D616BD}"/>
              </a:ext>
            </a:extLst>
          </p:cNvPr>
          <p:cNvSpPr txBox="1"/>
          <p:nvPr/>
        </p:nvSpPr>
        <p:spPr>
          <a:xfrm>
            <a:off x="8686800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66B8B-0655-7A8C-E53C-550FED76A287}"/>
              </a:ext>
            </a:extLst>
          </p:cNvPr>
          <p:cNvSpPr txBox="1"/>
          <p:nvPr/>
        </p:nvSpPr>
        <p:spPr>
          <a:xfrm>
            <a:off x="8740140" y="5503817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38186-08B9-AA00-0F66-D13FE11441C8}"/>
              </a:ext>
            </a:extLst>
          </p:cNvPr>
          <p:cNvSpPr txBox="1"/>
          <p:nvPr/>
        </p:nvSpPr>
        <p:spPr>
          <a:xfrm>
            <a:off x="10396946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7C98-BF85-6881-942B-AA4C36D82934}"/>
              </a:ext>
            </a:extLst>
          </p:cNvPr>
          <p:cNvSpPr txBox="1"/>
          <p:nvPr/>
        </p:nvSpPr>
        <p:spPr>
          <a:xfrm>
            <a:off x="10363200" y="55038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90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861448-47EB-EED8-11B4-D8FCF07ADAC6}"/>
              </a:ext>
            </a:extLst>
          </p:cNvPr>
          <p:cNvSpPr txBox="1"/>
          <p:nvPr/>
        </p:nvSpPr>
        <p:spPr>
          <a:xfrm>
            <a:off x="1118791" y="3670602"/>
            <a:ext cx="4483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a typeface="+mn-lt"/>
                <a:cs typeface="+mn-lt"/>
              </a:rPr>
              <a:t>Can we say that the model is a good model?</a:t>
            </a:r>
          </a:p>
          <a:p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In a more simple example, if we just predict all negative, we will get 90% accuracy!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5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 - Precision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DB68686C-4E52-E7A5-1C6F-80BC5BAECEB9}"/>
              </a:ext>
            </a:extLst>
          </p:cNvPr>
          <p:cNvSpPr txBox="1"/>
          <p:nvPr/>
        </p:nvSpPr>
        <p:spPr>
          <a:xfrm>
            <a:off x="1086133" y="4339072"/>
            <a:ext cx="5214214" cy="24163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Precision: TP  / (TP + FP)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2  / (2 + 3) = 40%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>
                <a:ea typeface="+mn-lt"/>
                <a:cs typeface="+mn-lt"/>
              </a:rPr>
              <a:t>Meaning</a:t>
            </a:r>
            <a:r>
              <a:rPr lang="en-US" altLang="zh-CN" sz="1900" dirty="0">
                <a:ea typeface="+mn-lt"/>
                <a:cs typeface="+mn-lt"/>
              </a:rPr>
              <a:t>: in all the 5 cases predicted as positive, 40% of the case are correctly predicted.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808238-AAE8-D97D-507D-0A1C2E6E2ADA}"/>
              </a:ext>
            </a:extLst>
          </p:cNvPr>
          <p:cNvSpPr txBox="1"/>
          <p:nvPr/>
        </p:nvSpPr>
        <p:spPr>
          <a:xfrm>
            <a:off x="454963" y="1377582"/>
            <a:ext cx="6098237" cy="23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There is a model to predict whether a patient got a cancer. Now there are 100 patients, 10 have cancer (positive) and 90 have not (negative).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Now there is a model got a prediction. In 10 positive cases, the model got 2 correct and 8 wrong. In 90 negative cases, the model got 87 correct and 3 wrong.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A3E636-C5FC-E4C5-A24C-98FDC9D616BD}"/>
              </a:ext>
            </a:extLst>
          </p:cNvPr>
          <p:cNvSpPr txBox="1"/>
          <p:nvPr/>
        </p:nvSpPr>
        <p:spPr>
          <a:xfrm>
            <a:off x="8686800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66B8B-0655-7A8C-E53C-550FED76A287}"/>
              </a:ext>
            </a:extLst>
          </p:cNvPr>
          <p:cNvSpPr txBox="1"/>
          <p:nvPr/>
        </p:nvSpPr>
        <p:spPr>
          <a:xfrm>
            <a:off x="8763000" y="5486400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38186-08B9-AA00-0F66-D13FE11441C8}"/>
              </a:ext>
            </a:extLst>
          </p:cNvPr>
          <p:cNvSpPr txBox="1"/>
          <p:nvPr/>
        </p:nvSpPr>
        <p:spPr>
          <a:xfrm>
            <a:off x="10396946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7C98-BF85-6881-942B-AA4C36D82934}"/>
              </a:ext>
            </a:extLst>
          </p:cNvPr>
          <p:cNvSpPr txBox="1"/>
          <p:nvPr/>
        </p:nvSpPr>
        <p:spPr>
          <a:xfrm>
            <a:off x="10363200" y="55038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87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3DDB6D-A53A-2A91-ABFF-41C3255E8B46}"/>
              </a:ext>
            </a:extLst>
          </p:cNvPr>
          <p:cNvSpPr/>
          <p:nvPr/>
        </p:nvSpPr>
        <p:spPr>
          <a:xfrm>
            <a:off x="8229600" y="3054531"/>
            <a:ext cx="2971800" cy="1291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743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 - Recall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DB68686C-4E52-E7A5-1C6F-80BC5BAECEB9}"/>
              </a:ext>
            </a:extLst>
          </p:cNvPr>
          <p:cNvSpPr txBox="1"/>
          <p:nvPr/>
        </p:nvSpPr>
        <p:spPr>
          <a:xfrm>
            <a:off x="1086133" y="4339072"/>
            <a:ext cx="5214214" cy="24163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Recall: TP  / (TP + FN)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2  / (2 + 8) = 20%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>
                <a:ea typeface="+mn-lt"/>
                <a:cs typeface="+mn-lt"/>
              </a:rPr>
              <a:t>Meaning</a:t>
            </a:r>
            <a:r>
              <a:rPr lang="en-US" altLang="zh-CN" sz="1900" dirty="0">
                <a:ea typeface="+mn-lt"/>
                <a:cs typeface="+mn-lt"/>
              </a:rPr>
              <a:t>: in all the 10 positive cases, 20% of the case are correctly predicted.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900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808238-AAE8-D97D-507D-0A1C2E6E2ADA}"/>
              </a:ext>
            </a:extLst>
          </p:cNvPr>
          <p:cNvSpPr txBox="1"/>
          <p:nvPr/>
        </p:nvSpPr>
        <p:spPr>
          <a:xfrm>
            <a:off x="454963" y="1377582"/>
            <a:ext cx="6098237" cy="23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There is a model to predict whether a patient got a cancer. Now there are 100 patients, 10 have cancer (positive) and 90 have not (negative).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Now there is a model got a prediction. In 10 positive cases, the model got 2 correct and 8 wrong. In 90 negative cases, the model got 87 correct and 3 wrong.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A3E636-C5FC-E4C5-A24C-98FDC9D616BD}"/>
              </a:ext>
            </a:extLst>
          </p:cNvPr>
          <p:cNvSpPr txBox="1"/>
          <p:nvPr/>
        </p:nvSpPr>
        <p:spPr>
          <a:xfrm>
            <a:off x="8686800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66B8B-0655-7A8C-E53C-550FED76A287}"/>
              </a:ext>
            </a:extLst>
          </p:cNvPr>
          <p:cNvSpPr txBox="1"/>
          <p:nvPr/>
        </p:nvSpPr>
        <p:spPr>
          <a:xfrm>
            <a:off x="8763000" y="5486400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38186-08B9-AA00-0F66-D13FE11441C8}"/>
              </a:ext>
            </a:extLst>
          </p:cNvPr>
          <p:cNvSpPr txBox="1"/>
          <p:nvPr/>
        </p:nvSpPr>
        <p:spPr>
          <a:xfrm>
            <a:off x="10396946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7C98-BF85-6881-942B-AA4C36D82934}"/>
              </a:ext>
            </a:extLst>
          </p:cNvPr>
          <p:cNvSpPr txBox="1"/>
          <p:nvPr/>
        </p:nvSpPr>
        <p:spPr>
          <a:xfrm>
            <a:off x="10363200" y="55038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87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6963BA-A189-E1E3-FDCE-BE7E11637C2B}"/>
              </a:ext>
            </a:extLst>
          </p:cNvPr>
          <p:cNvSpPr/>
          <p:nvPr/>
        </p:nvSpPr>
        <p:spPr>
          <a:xfrm rot="5400000">
            <a:off x="7414732" y="3888364"/>
            <a:ext cx="2971800" cy="1291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94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73188"/>
            <a:chOff x="454963" y="93878"/>
            <a:chExt cx="10641129" cy="873188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73188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Confusion </a:t>
              </a:r>
              <a:r>
                <a:rPr lang="en-US" altLang="zh-CN" sz="3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rPr>
                <a:t>Matrix – F1-score</a:t>
              </a:r>
              <a:endParaRPr lang="zh-CN" altLang="en-US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47C362-C44C-F997-68F7-CAB1874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57" y="1830581"/>
            <a:ext cx="5516003" cy="4511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8">
                <a:extLst>
                  <a:ext uri="{FF2B5EF4-FFF2-40B4-BE49-F238E27FC236}">
                    <a16:creationId xmlns:a16="http://schemas.microsoft.com/office/drawing/2014/main" id="{DB68686C-4E52-E7A5-1C6F-80BC5BAECEB9}"/>
                  </a:ext>
                </a:extLst>
              </p:cNvPr>
              <p:cNvSpPr txBox="1"/>
              <p:nvPr/>
            </p:nvSpPr>
            <p:spPr>
              <a:xfrm>
                <a:off x="726477" y="4053515"/>
                <a:ext cx="5214214" cy="2416341"/>
              </a:xfrm>
              <a:prstGeom prst="rect">
                <a:avLst/>
              </a:prstGeom>
              <a:noFill/>
              <a:ln/>
            </p:spPr>
            <p:txBody>
              <a:bodyPr vert="horz" wrap="square" lIns="91440" tIns="45720" rIns="91440" bIns="45720" rtlCol="0" anchor="ctr" anchorCtr="1">
                <a:norm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F1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9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 ∗ 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𝑃𝑟𝑒𝑐𝑖𝑠𝑖𝑜𝑛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∗ 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𝑅𝑒𝑐𝑎𝑙𝑙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num>
                      <m:den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𝑃𝑟𝑒𝑐𝑖𝑠𝑖𝑜𝑛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 + 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𝑅𝑒𝑐𝑎𝑙𝑙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1900" dirty="0">
                  <a:ea typeface="+mn-lt"/>
                  <a:cs typeface="+mn-lt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00" dirty="0">
                    <a:ea typeface="+mn-lt"/>
                    <a:cs typeface="+mn-lt"/>
                  </a:rPr>
                  <a:t>2 * (40% * 20%) / (40% + 20%) = 26.6%</a:t>
                </a: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1900" dirty="0">
                  <a:ea typeface="+mn-lt"/>
                  <a:cs typeface="+mn-lt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1900" dirty="0">
                  <a:ea typeface="+mn-lt"/>
                  <a:cs typeface="+mn-lt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sz="20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2" name="TextBox 8">
                <a:extLst>
                  <a:ext uri="{FF2B5EF4-FFF2-40B4-BE49-F238E27FC236}">
                    <a16:creationId xmlns:a16="http://schemas.microsoft.com/office/drawing/2014/main" id="{DB68686C-4E52-E7A5-1C6F-80BC5BAE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7" y="4053515"/>
                <a:ext cx="5214214" cy="2416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E808238-AAE8-D97D-507D-0A1C2E6E2ADA}"/>
              </a:ext>
            </a:extLst>
          </p:cNvPr>
          <p:cNvSpPr txBox="1"/>
          <p:nvPr/>
        </p:nvSpPr>
        <p:spPr>
          <a:xfrm>
            <a:off x="454963" y="1377582"/>
            <a:ext cx="6098237" cy="239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There is a model to predict whether a patient got a cancer. Now there are 100 patients, 10 have cancer (positive) and 90 have not (negative).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ea typeface="+mn-lt"/>
              <a:cs typeface="+mn-lt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800" dirty="0">
                <a:ea typeface="+mn-lt"/>
                <a:cs typeface="+mn-lt"/>
              </a:rPr>
              <a:t>Now there is a model got a prediction. In 10 positive cases, the model got 2 correct and 8 wrong. In 90 negative cases, the model got 87 correct and 3 wrong.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A3E636-C5FC-E4C5-A24C-98FDC9D616BD}"/>
              </a:ext>
            </a:extLst>
          </p:cNvPr>
          <p:cNvSpPr txBox="1"/>
          <p:nvPr/>
        </p:nvSpPr>
        <p:spPr>
          <a:xfrm>
            <a:off x="8686800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66B8B-0655-7A8C-E53C-550FED76A287}"/>
              </a:ext>
            </a:extLst>
          </p:cNvPr>
          <p:cNvSpPr txBox="1"/>
          <p:nvPr/>
        </p:nvSpPr>
        <p:spPr>
          <a:xfrm>
            <a:off x="8763000" y="5486400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38186-08B9-AA00-0F66-D13FE11441C8}"/>
              </a:ext>
            </a:extLst>
          </p:cNvPr>
          <p:cNvSpPr txBox="1"/>
          <p:nvPr/>
        </p:nvSpPr>
        <p:spPr>
          <a:xfrm>
            <a:off x="10396946" y="3901435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7C98-BF85-6881-942B-AA4C36D82934}"/>
              </a:ext>
            </a:extLst>
          </p:cNvPr>
          <p:cNvSpPr txBox="1"/>
          <p:nvPr/>
        </p:nvSpPr>
        <p:spPr>
          <a:xfrm>
            <a:off x="10363200" y="55038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AUC in Recommender Systems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lang="en-US" altLang="zh-CN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lang="en-US" sz="8400" b="1" dirty="0">
              <a:solidFill>
                <a:schemeClr val="accent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441078" y="1165425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Education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989" y="1635930"/>
            <a:ext cx="5262908" cy="92487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r>
              <a:rPr lang="en" altLang="zh-CN" sz="1600" b="1" dirty="0">
                <a:latin typeface="Times New Roman" panose="02020603050405020304" pitchFamily="18" charset="0"/>
              </a:rPr>
              <a:t>Bachelor: </a:t>
            </a:r>
            <a:r>
              <a:rPr lang="en" altLang="zh-CN" sz="1600" dirty="0">
                <a:effectLst/>
                <a:latin typeface="Times New Roman" panose="02020603050405020304" pitchFamily="18" charset="0"/>
              </a:rPr>
              <a:t>XJTLU, </a:t>
            </a:r>
            <a:r>
              <a:rPr lang="en" altLang="zh-CN" sz="1600" dirty="0">
                <a:latin typeface="Times New Roman" panose="02020603050405020304" pitchFamily="18" charset="0"/>
              </a:rPr>
              <a:t>Information &amp; Computing Science </a:t>
            </a:r>
            <a:endParaRPr lang="en" altLang="zh-CN" sz="1600" b="1" dirty="0">
              <a:latin typeface="Times New Roman" panose="02020603050405020304" pitchFamily="18" charset="0"/>
            </a:endParaRPr>
          </a:p>
          <a:p>
            <a:r>
              <a:rPr lang="en" altLang="zh-CN" sz="1600" b="1" dirty="0">
                <a:latin typeface="Times New Roman" panose="02020603050405020304" pitchFamily="18" charset="0"/>
              </a:rPr>
              <a:t>Master: </a:t>
            </a:r>
            <a:r>
              <a:rPr lang="en" altLang="zh-CN" sz="1600" dirty="0">
                <a:effectLst/>
                <a:latin typeface="Times New Roman" panose="02020603050405020304" pitchFamily="18" charset="0"/>
              </a:rPr>
              <a:t>The University of Melbourne, </a:t>
            </a:r>
            <a:r>
              <a:rPr lang="en" altLang="zh-CN" sz="1600" dirty="0">
                <a:latin typeface="Times New Roman" panose="02020603050405020304" pitchFamily="18" charset="0"/>
              </a:rPr>
              <a:t>Computer Science</a:t>
            </a:r>
          </a:p>
          <a:p>
            <a:r>
              <a:rPr lang="en" altLang="zh-CN" sz="1600" b="1" dirty="0">
                <a:latin typeface="Times New Roman" panose="02020603050405020304" pitchFamily="18" charset="0"/>
              </a:rPr>
              <a:t>Ph.D.: </a:t>
            </a:r>
            <a:r>
              <a:rPr lang="en" altLang="zh-CN" sz="1600" dirty="0">
                <a:effectLst/>
                <a:latin typeface="Times New Roman" panose="02020603050405020304" pitchFamily="18" charset="0"/>
              </a:rPr>
              <a:t>The University of Melbourne, </a:t>
            </a:r>
            <a:r>
              <a:rPr lang="en" altLang="zh-CN" sz="1600" dirty="0">
                <a:latin typeface="Times New Roman" panose="02020603050405020304" pitchFamily="18" charset="0"/>
              </a:rPr>
              <a:t>Recommender Systems</a:t>
            </a:r>
            <a:endParaRPr lang="en" altLang="zh-CN" sz="1600" b="1" dirty="0">
              <a:latin typeface="Times New Roman" panose="02020603050405020304" pitchFamily="18" charset="0"/>
            </a:endParaRPr>
          </a:p>
          <a:p>
            <a:endParaRPr lang="en" altLang="zh-CN" sz="16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0200" y="2630182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Work 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2706" y="3120516"/>
            <a:ext cx="5439414" cy="92487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 fontScale="85000" lnSpcReduction="20000"/>
          </a:bodyPr>
          <a:lstStyle/>
          <a:p>
            <a:pPr algn="l">
              <a:lnSpc>
                <a:spcPct val="140000"/>
              </a:lnSpc>
            </a:pPr>
            <a:r>
              <a:rPr lang="en-US" sz="1425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Baidu. Inc                                    R&amp;D                                          2023.5 – now</a:t>
            </a:r>
          </a:p>
          <a:p>
            <a:pPr algn="l">
              <a:lnSpc>
                <a:spcPct val="140000"/>
              </a:lnSpc>
            </a:pPr>
            <a:r>
              <a:rPr lang="en-US" sz="1425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Intel Asia-Pacific                        AI Framework Engineer            2022.10 – 2023.4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DAMO Academy                        Research Intern                         2021.11 – 2022.4</a:t>
            </a:r>
            <a:endParaRPr lang="en" altLang="zh-C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140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Chinese Academy of Sciences    Research Intern                         2016.11 – 2017.3</a:t>
            </a:r>
          </a:p>
          <a:p>
            <a:pPr algn="l">
              <a:lnSpc>
                <a:spcPct val="140000"/>
              </a:lnSpc>
            </a:pPr>
            <a:endParaRPr lang="en-US" sz="1425" dirty="0">
              <a:solidFill>
                <a:schemeClr val="dk1">
                  <a:alpha val="100000"/>
                </a:schemeClr>
              </a:solidFill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54963" y="93878"/>
            <a:ext cx="10641129" cy="826380"/>
            <a:chOff x="454963" y="93878"/>
            <a:chExt cx="10641129" cy="826380"/>
          </a:xfrm>
        </p:grpSpPr>
        <p:sp>
          <p:nvSpPr>
            <p:cNvPr id="22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40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41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2" name="TextBox 42"/>
            <p:cNvSpPr txBox="1"/>
            <p:nvPr/>
          </p:nvSpPr>
          <p:spPr>
            <a:xfrm>
              <a:off x="1094842" y="93878"/>
              <a:ext cx="10001250" cy="826380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Biography</a:t>
              </a:r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2CA958B1-76A9-B454-0FF1-2A372926DB05}"/>
              </a:ext>
            </a:extLst>
          </p:cNvPr>
          <p:cNvSpPr txBox="1"/>
          <p:nvPr/>
        </p:nvSpPr>
        <p:spPr>
          <a:xfrm>
            <a:off x="7443012" y="1225835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Research Interests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F11F8772-22CC-D45B-9023-AA3D57988A2E}"/>
              </a:ext>
            </a:extLst>
          </p:cNvPr>
          <p:cNvSpPr txBox="1"/>
          <p:nvPr/>
        </p:nvSpPr>
        <p:spPr>
          <a:xfrm>
            <a:off x="6629401" y="1708213"/>
            <a:ext cx="4800599" cy="109917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 fontScale="62500" lnSpcReduction="20000"/>
          </a:bodyPr>
          <a:lstStyle/>
          <a:p>
            <a:pPr algn="just"/>
            <a:br>
              <a:rPr lang="en" altLang="zh-CN" sz="1600" dirty="0">
                <a:effectLst/>
                <a:latin typeface="Times New Roman" panose="02020603050405020304" pitchFamily="18" charset="0"/>
              </a:rPr>
            </a:br>
            <a:r>
              <a:rPr lang="en" altLang="zh-CN" sz="2200" dirty="0">
                <a:effectLst/>
                <a:latin typeface="Times New Roman" panose="02020603050405020304" pitchFamily="18" charset="0"/>
              </a:rPr>
              <a:t>Possess research experience in the fields of recommendation systems and graph neural networks, with multiple papers published in top-tier conferences. Experienced in computational advertising mechanism models. Interested in large language model algorithms and applications. </a:t>
            </a:r>
          </a:p>
          <a:p>
            <a:pPr algn="just"/>
            <a:endParaRPr lang="en" altLang="zh-CN" sz="16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025A8A8-399E-343E-B814-B2BEFD32B010}"/>
              </a:ext>
            </a:extLst>
          </p:cNvPr>
          <p:cNvSpPr txBox="1"/>
          <p:nvPr/>
        </p:nvSpPr>
        <p:spPr>
          <a:xfrm>
            <a:off x="7535688" y="3121451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Selected Papers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A1B09A66-3C5B-7D0A-D36E-2A402524A2DA}"/>
              </a:ext>
            </a:extLst>
          </p:cNvPr>
          <p:cNvSpPr txBox="1"/>
          <p:nvPr/>
        </p:nvSpPr>
        <p:spPr>
          <a:xfrm>
            <a:off x="6734668" y="3289761"/>
            <a:ext cx="5262908" cy="92487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br>
              <a:rPr lang="en" altLang="zh-CN" sz="1600" dirty="0">
                <a:effectLst/>
                <a:latin typeface="Times New Roman" panose="02020603050405020304" pitchFamily="18" charset="0"/>
              </a:rPr>
            </a:br>
            <a:endParaRPr lang="en" altLang="zh-CN" sz="16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9" name="TextBox 81">
            <a:extLst>
              <a:ext uri="{FF2B5EF4-FFF2-40B4-BE49-F238E27FC236}">
                <a16:creationId xmlns:a16="http://schemas.microsoft.com/office/drawing/2014/main" id="{8ED01A6C-152F-A0FF-698F-BEC071424F5C}"/>
              </a:ext>
            </a:extLst>
          </p:cNvPr>
          <p:cNvSpPr txBox="1"/>
          <p:nvPr/>
        </p:nvSpPr>
        <p:spPr>
          <a:xfrm>
            <a:off x="6629401" y="3832596"/>
            <a:ext cx="5132172" cy="237500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93345" indent="-93345">
              <a:spcBef>
                <a:spcPts val="200"/>
              </a:spcBef>
              <a:buSzPct val="90000"/>
              <a:buFont typeface="Arial,Sans-Serif" panose="020B0604020202020204" pitchFamily="34" charset="0"/>
              <a:buChar char="•"/>
            </a:pPr>
            <a:r>
              <a:rPr lang="en-US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Yixin Su</a:t>
            </a:r>
            <a:r>
              <a:rPr lang="en-US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 Yunxiang Zhao, Sarah Erfani, Junhao Gan, Rui Zhang, Detecting Arbitrary Order Beneficial Feature Interactions for Recommender Systems. </a:t>
            </a:r>
            <a:r>
              <a:rPr lang="en-US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SIGKDD 2022.</a:t>
            </a:r>
            <a:endParaRPr lang="en-US" sz="1000" kern="100" dirty="0">
              <a:solidFill>
                <a:srgbClr val="404040"/>
              </a:solidFill>
              <a:latin typeface="Times New Roman"/>
              <a:ea typeface="Yu Gothic UI"/>
              <a:cs typeface="Times New Roman"/>
            </a:endParaRPr>
          </a:p>
          <a:p>
            <a:pPr marL="93345" lvl="0" indent="-93345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Yixin Su</a:t>
            </a:r>
            <a:r>
              <a:rPr lang="en-US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</a:t>
            </a:r>
            <a:r>
              <a:rPr lang="en-US" sz="1000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Rui Zhang, Sarah Erfani, Junhao Gan, Neural Graph Matching based Collaborative Filtering. </a:t>
            </a:r>
            <a:r>
              <a:rPr lang="en-US" sz="1000" i="1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SIGIR 2021.</a:t>
            </a:r>
            <a:endParaRPr lang="en-AU" sz="1000" i="1" kern="100">
              <a:effectLst/>
              <a:latin typeface="Times New Roman"/>
              <a:ea typeface="Yu Gothic UI"/>
              <a:cs typeface="Times New Roman"/>
            </a:endParaRPr>
          </a:p>
          <a:p>
            <a:pPr marL="93345" lvl="0" indent="-93345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000" b="1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Yixin Su</a:t>
            </a:r>
            <a:r>
              <a:rPr lang="en-US" sz="1000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, Rui Zhang, Sarah Erfani, </a:t>
            </a:r>
            <a:r>
              <a:rPr lang="en-US" sz="1000" kern="100" dirty="0" err="1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Zhenghua</a:t>
            </a:r>
            <a:r>
              <a:rPr lang="en-US" sz="1000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 Xu, Detecting Beneficial Feature Interactions for Recommender Systems. </a:t>
            </a:r>
            <a:r>
              <a:rPr lang="en-US" sz="1000" i="1" kern="100" dirty="0">
                <a:solidFill>
                  <a:srgbClr val="262626"/>
                </a:solidFill>
                <a:effectLst/>
                <a:latin typeface="Times New Roman"/>
                <a:ea typeface="Yu Gothic UI"/>
                <a:cs typeface="Times New Roman"/>
              </a:rPr>
              <a:t>AAAI 2021.</a:t>
            </a:r>
            <a:endParaRPr lang="en-US" altLang="zh-CN" sz="1000" kern="100" dirty="0">
              <a:solidFill>
                <a:srgbClr val="262626"/>
              </a:solidFill>
              <a:latin typeface="Times New Roman"/>
              <a:ea typeface="Yu Gothic UI"/>
              <a:cs typeface="Times New Roman"/>
            </a:endParaRPr>
          </a:p>
          <a:p>
            <a:pPr marL="93345" indent="-93345">
              <a:spcBef>
                <a:spcPts val="200"/>
              </a:spcBef>
              <a:buSzPct val="90000"/>
              <a:buFont typeface="Arial" panose="020B0604020202020204" pitchFamily="34" charset="0"/>
              <a:buChar char="•"/>
            </a:pP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Rui Zhang</a:t>
            </a:r>
            <a:r>
              <a:rPr lang="zh-CN" altLang="en-US" sz="1000" kern="10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*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</a:t>
            </a:r>
            <a:r>
              <a:rPr lang="en" altLang="zh-CN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Yixin Su</a:t>
            </a:r>
            <a:r>
              <a:rPr lang="zh-CN" altLang="en-US" sz="1000" b="1" kern="10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*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Bayu D. </a:t>
            </a:r>
            <a:r>
              <a:rPr lang="en" altLang="zh-CN" sz="1000" kern="100" dirty="0" err="1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Trisedya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Xiaoyan Zhao, Min Yang, Hong Cheng, Jianzhong Qi,</a:t>
            </a:r>
            <a:r>
              <a:rPr lang="en" altLang="zh-CN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 </a:t>
            </a:r>
            <a:r>
              <a:rPr lang="en" altLang="zh-CN" sz="1000" kern="100" dirty="0" err="1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Autoalign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: fully automatic and effective knowledge graph alignment enabled by large language models, </a:t>
            </a:r>
            <a:r>
              <a:rPr lang="en-US" altLang="zh-CN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TKDE 2024.</a:t>
            </a:r>
            <a:r>
              <a:rPr lang="zh-CN" altLang="en-US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 </a:t>
            </a:r>
            <a:endParaRPr lang="en-US" altLang="zh-CN" sz="1000" i="1" kern="100" dirty="0">
              <a:solidFill>
                <a:srgbClr val="262626"/>
              </a:solidFill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pPr marL="93345" lvl="0" indent="-93345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Yunxiang Zhao, Jianzhong Qi, Bayu D. </a:t>
            </a:r>
            <a:r>
              <a:rPr lang="en-US" altLang="zh-CN" sz="1000" kern="100" dirty="0" err="1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Trisedya</a:t>
            </a:r>
            <a:r>
              <a:rPr lang="en-US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</a:t>
            </a:r>
            <a:r>
              <a:rPr lang="en-US" altLang="zh-CN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Yixin Su</a:t>
            </a:r>
            <a:r>
              <a:rPr lang="en-US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Rui Zhang, Hongguang Ren, Learning Region Similarities via Graph-based Deep Metric Learning, </a:t>
            </a:r>
            <a:r>
              <a:rPr lang="en-US" altLang="zh-CN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TKDE 2023.</a:t>
            </a:r>
          </a:p>
          <a:p>
            <a:pPr marL="93345" indent="-93345">
              <a:spcBef>
                <a:spcPts val="200"/>
              </a:spcBef>
              <a:buSzPct val="90000"/>
              <a:buFont typeface="Arial" panose="020B0604020202020204" pitchFamily="34" charset="0"/>
              <a:buChar char="•"/>
            </a:pP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Xinxin Su, Zhen Huang, </a:t>
            </a:r>
            <a:r>
              <a:rPr lang="en" altLang="zh-CN" sz="1000" b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Yixin Su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Bayu </a:t>
            </a:r>
            <a:r>
              <a:rPr lang="en-US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D.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 </a:t>
            </a:r>
            <a:r>
              <a:rPr lang="en" altLang="zh-CN" sz="1000" kern="100" dirty="0" err="1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Trisedya</a:t>
            </a:r>
            <a:r>
              <a:rPr lang="en" altLang="zh-CN" sz="1000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, Yunxiang Zhao, and Yong Dou, Hierarchical Shared Encoder with Task-specific Transformer Layer Selection for Emotion-Cause Pair Extraction, </a:t>
            </a:r>
            <a:r>
              <a:rPr lang="en" altLang="zh-CN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TAFFC 202</a:t>
            </a:r>
            <a:r>
              <a:rPr lang="en-US" altLang="zh-CN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4</a:t>
            </a:r>
            <a:r>
              <a:rPr lang="en" altLang="zh-CN" sz="1000" i="1" kern="100" dirty="0">
                <a:solidFill>
                  <a:srgbClr val="262626"/>
                </a:solidFill>
                <a:latin typeface="Times New Roman"/>
                <a:ea typeface="Yu Gothic UI"/>
                <a:cs typeface="Times New Roman"/>
              </a:rPr>
              <a:t>.</a:t>
            </a:r>
            <a:endParaRPr lang="en-AU" sz="1000" i="1" kern="100" dirty="0">
              <a:solidFill>
                <a:srgbClr val="262626"/>
              </a:solidFill>
              <a:latin typeface="Times New Roman"/>
              <a:ea typeface="Yu Gothic UI"/>
              <a:cs typeface="Times New Roman"/>
            </a:endParaRPr>
          </a:p>
        </p:txBody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74C134C5-1726-0729-BB26-AEEA17BDC142}"/>
              </a:ext>
            </a:extLst>
          </p:cNvPr>
          <p:cNvSpPr txBox="1"/>
          <p:nvPr/>
        </p:nvSpPr>
        <p:spPr>
          <a:xfrm>
            <a:off x="1441078" y="4214636"/>
            <a:ext cx="2987778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Honors</a:t>
            </a:r>
          </a:p>
        </p:txBody>
      </p:sp>
      <p:sp>
        <p:nvSpPr>
          <p:cNvPr id="51" name="TextBox 20">
            <a:extLst>
              <a:ext uri="{FF2B5EF4-FFF2-40B4-BE49-F238E27FC236}">
                <a16:creationId xmlns:a16="http://schemas.microsoft.com/office/drawing/2014/main" id="{8E9031B6-1717-8142-513E-2926AC80885D}"/>
              </a:ext>
            </a:extLst>
          </p:cNvPr>
          <p:cNvSpPr txBox="1"/>
          <p:nvPr/>
        </p:nvSpPr>
        <p:spPr>
          <a:xfrm>
            <a:off x="732786" y="4690395"/>
            <a:ext cx="4982214" cy="144885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Ph.D. full scholarship supported by China Scholarship Council (2018-2022)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Honorable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Ment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ion of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Mathemat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ical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Contest in Modeling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Compet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it ion (2014)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Meritorious Winner of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Mathemat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ical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Contest in Modeling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Compet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it ion (2013)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Meritorious Winner of China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Mathemat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</a:t>
            </a:r>
            <a:r>
              <a:rPr lang="en" altLang="zh-CN" sz="1430" dirty="0" err="1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ical</a:t>
            </a:r>
            <a:r>
              <a:rPr lang="en" altLang="zh-CN" sz="1430" dirty="0">
                <a:solidFill>
                  <a:schemeClr val="dk1">
                    <a:alpha val="100000"/>
                  </a:schemeClr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Contest in Modeling (2012) </a:t>
            </a:r>
          </a:p>
        </p:txBody>
      </p:sp>
    </p:spTree>
    <p:extLst>
      <p:ext uri="{BB962C8B-B14F-4D97-AF65-F5344CB8AC3E}">
        <p14:creationId xmlns:p14="http://schemas.microsoft.com/office/powerpoint/2010/main" val="320268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D52416-6354-8108-660D-49B9D200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0" y="1891975"/>
            <a:ext cx="5099955" cy="3508555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7106E14-BB61-A4F4-ED11-93E143E9A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94" y="1926809"/>
            <a:ext cx="4919786" cy="3508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5012-29CD-09BE-D310-2E10CD968344}"/>
              </a:ext>
            </a:extLst>
          </p:cNvPr>
          <p:cNvSpPr txBox="1"/>
          <p:nvPr/>
        </p:nvSpPr>
        <p:spPr>
          <a:xfrm>
            <a:off x="1040130" y="5897880"/>
            <a:ext cx="366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Events recommendation in Facebook.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A5621-17CF-8822-F5AE-19932DC4FF53}"/>
              </a:ext>
            </a:extLst>
          </p:cNvPr>
          <p:cNvSpPr txBox="1"/>
          <p:nvPr/>
        </p:nvSpPr>
        <p:spPr>
          <a:xfrm>
            <a:off x="7111680" y="5897880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Music recommendation in Spotify.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8CE8787C-D620-EAE8-6E97-0DF5602A66AA}"/>
              </a:ext>
            </a:extLst>
          </p:cNvPr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6" name="AutoShape 16">
              <a:extLst>
                <a:ext uri="{FF2B5EF4-FFF2-40B4-BE49-F238E27FC236}">
                  <a16:creationId xmlns:a16="http://schemas.microsoft.com/office/drawing/2014/main" id="{B8FB9563-757A-68F2-8A91-0C5AC5645ED3}"/>
                </a:ext>
              </a:extLst>
            </p:cNvPr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17">
              <a:extLst>
                <a:ext uri="{FF2B5EF4-FFF2-40B4-BE49-F238E27FC236}">
                  <a16:creationId xmlns:a16="http://schemas.microsoft.com/office/drawing/2014/main" id="{D7EA819E-8E88-2D3C-6304-BDCDD552064B}"/>
                </a:ext>
              </a:extLst>
            </p:cNvPr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1" name="AutoShape 18">
              <a:extLst>
                <a:ext uri="{FF2B5EF4-FFF2-40B4-BE49-F238E27FC236}">
                  <a16:creationId xmlns:a16="http://schemas.microsoft.com/office/drawing/2014/main" id="{5E2EFE37-994B-8127-572C-C21122942BFF}"/>
                </a:ext>
              </a:extLst>
            </p:cNvPr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2" name="AutoShape 19">
              <a:extLst>
                <a:ext uri="{FF2B5EF4-FFF2-40B4-BE49-F238E27FC236}">
                  <a16:creationId xmlns:a16="http://schemas.microsoft.com/office/drawing/2014/main" id="{5C21B5C5-F2F5-3695-4247-327B0FBAB3E5}"/>
                </a:ext>
              </a:extLst>
            </p:cNvPr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3" name="AutoShape 20">
              <a:extLst>
                <a:ext uri="{FF2B5EF4-FFF2-40B4-BE49-F238E27FC236}">
                  <a16:creationId xmlns:a16="http://schemas.microsoft.com/office/drawing/2014/main" id="{40677BA5-ADC7-9521-FA3F-54C1F0D4E51C}"/>
                </a:ext>
              </a:extLst>
            </p:cNvPr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4" name="AutoShape 21">
              <a:extLst>
                <a:ext uri="{FF2B5EF4-FFF2-40B4-BE49-F238E27FC236}">
                  <a16:creationId xmlns:a16="http://schemas.microsoft.com/office/drawing/2014/main" id="{AF7D9196-61C4-5773-57DB-065C8727EB55}"/>
                </a:ext>
              </a:extLst>
            </p:cNvPr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5" name="AutoShape 22">
              <a:extLst>
                <a:ext uri="{FF2B5EF4-FFF2-40B4-BE49-F238E27FC236}">
                  <a16:creationId xmlns:a16="http://schemas.microsoft.com/office/drawing/2014/main" id="{A0E278BE-E64E-AD79-E653-676CB8E3F153}"/>
                </a:ext>
              </a:extLst>
            </p:cNvPr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262464B5-168E-7A95-00D6-A7492F21FAD4}"/>
                </a:ext>
              </a:extLst>
            </p:cNvPr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7" name="AutoShape 24">
              <a:extLst>
                <a:ext uri="{FF2B5EF4-FFF2-40B4-BE49-F238E27FC236}">
                  <a16:creationId xmlns:a16="http://schemas.microsoft.com/office/drawing/2014/main" id="{6ED9C4EA-4138-3CAA-75B0-AE7CF87AB122}"/>
                </a:ext>
              </a:extLst>
            </p:cNvPr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18" name="AutoShape 25">
              <a:extLst>
                <a:ext uri="{FF2B5EF4-FFF2-40B4-BE49-F238E27FC236}">
                  <a16:creationId xmlns:a16="http://schemas.microsoft.com/office/drawing/2014/main" id="{A219A41C-F16D-1C4F-A770-9650DD40EBA6}"/>
                </a:ext>
              </a:extLst>
            </p:cNvPr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19" name="AutoShape 26">
              <a:extLst>
                <a:ext uri="{FF2B5EF4-FFF2-40B4-BE49-F238E27FC236}">
                  <a16:creationId xmlns:a16="http://schemas.microsoft.com/office/drawing/2014/main" id="{02E9D600-7766-2A33-977F-D620006A918A}"/>
                </a:ext>
              </a:extLst>
            </p:cNvPr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0" name="AutoShape 27">
              <a:extLst>
                <a:ext uri="{FF2B5EF4-FFF2-40B4-BE49-F238E27FC236}">
                  <a16:creationId xmlns:a16="http://schemas.microsoft.com/office/drawing/2014/main" id="{1830257E-F5ED-85A4-B3A2-B1AD57ACB33A}"/>
                </a:ext>
              </a:extLst>
            </p:cNvPr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1" name="AutoShape 28">
              <a:extLst>
                <a:ext uri="{FF2B5EF4-FFF2-40B4-BE49-F238E27FC236}">
                  <a16:creationId xmlns:a16="http://schemas.microsoft.com/office/drawing/2014/main" id="{B6A1392A-4C7D-4810-474C-87438439621E}"/>
                </a:ext>
              </a:extLst>
            </p:cNvPr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2" name="AutoShape 29">
              <a:extLst>
                <a:ext uri="{FF2B5EF4-FFF2-40B4-BE49-F238E27FC236}">
                  <a16:creationId xmlns:a16="http://schemas.microsoft.com/office/drawing/2014/main" id="{305601A8-F6F1-F4D1-1DD1-35CB304D5943}"/>
                </a:ext>
              </a:extLst>
            </p:cNvPr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3" name="AutoShape 30">
              <a:extLst>
                <a:ext uri="{FF2B5EF4-FFF2-40B4-BE49-F238E27FC236}">
                  <a16:creationId xmlns:a16="http://schemas.microsoft.com/office/drawing/2014/main" id="{C2F82531-F7AB-DB09-AED8-5316C37A2EC3}"/>
                </a:ext>
              </a:extLst>
            </p:cNvPr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4" name="AutoShape 31">
              <a:extLst>
                <a:ext uri="{FF2B5EF4-FFF2-40B4-BE49-F238E27FC236}">
                  <a16:creationId xmlns:a16="http://schemas.microsoft.com/office/drawing/2014/main" id="{B886F5AE-78DB-CF08-36A2-A27F5FE91AC0}"/>
                </a:ext>
              </a:extLst>
            </p:cNvPr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5" name="AutoShape 32">
              <a:extLst>
                <a:ext uri="{FF2B5EF4-FFF2-40B4-BE49-F238E27FC236}">
                  <a16:creationId xmlns:a16="http://schemas.microsoft.com/office/drawing/2014/main" id="{08CE0C40-B012-34D4-B1D8-57E4A15DCA06}"/>
                </a:ext>
              </a:extLst>
            </p:cNvPr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6" name="AutoShape 33">
              <a:extLst>
                <a:ext uri="{FF2B5EF4-FFF2-40B4-BE49-F238E27FC236}">
                  <a16:creationId xmlns:a16="http://schemas.microsoft.com/office/drawing/2014/main" id="{C1AA4F67-3AE1-7396-E1CA-42B8D5C57D3D}"/>
                </a:ext>
              </a:extLst>
            </p:cNvPr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7" name="AutoShape 34">
              <a:extLst>
                <a:ext uri="{FF2B5EF4-FFF2-40B4-BE49-F238E27FC236}">
                  <a16:creationId xmlns:a16="http://schemas.microsoft.com/office/drawing/2014/main" id="{86C4B08A-55F1-48B4-249B-740642116679}"/>
                </a:ext>
              </a:extLst>
            </p:cNvPr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8" name="AutoShape 35">
              <a:extLst>
                <a:ext uri="{FF2B5EF4-FFF2-40B4-BE49-F238E27FC236}">
                  <a16:creationId xmlns:a16="http://schemas.microsoft.com/office/drawing/2014/main" id="{C4FD9092-DB13-E54B-F6F5-624E67316B33}"/>
                </a:ext>
              </a:extLst>
            </p:cNvPr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36470283-0484-B0A2-6E7E-10331C32E5D1}"/>
                </a:ext>
              </a:extLst>
            </p:cNvPr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453239" y="1563135"/>
            <a:ext cx="5422612" cy="23680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What are Recommender Systems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Recommender systems are algorithms designed to suggest relevant items to users (like books, movies, or products) based on their past preferences and behaviors. These systems are prevalent in e-commerce and online media sites, enhancing user experience by personalizing content.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814B72E6-7BB8-22E9-53BA-C49DD94308D6}"/>
              </a:ext>
            </a:extLst>
          </p:cNvPr>
          <p:cNvSpPr txBox="1"/>
          <p:nvPr/>
        </p:nvSpPr>
        <p:spPr>
          <a:xfrm>
            <a:off x="304800" y="4261027"/>
            <a:ext cx="5875693" cy="186344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Evaluating Recommender Systems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The quality of a recommender system is judged by how effectively it predicts the preferences of users and influences their satisfaction and engagement. Evaluation metrics are crucial for assessing these aspects.</a:t>
            </a:r>
            <a:endParaRPr lang="en-US" sz="1900" dirty="0">
              <a:solidFill>
                <a:srgbClr val="404040"/>
              </a:solidFill>
              <a:latin typeface="Calibri"/>
              <a:ea typeface="微软雅黑"/>
              <a:cs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7552C-5734-1B33-1C2B-63E808FD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51" y="1774554"/>
            <a:ext cx="5799649" cy="34967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7" name="TextBox 8">
            <a:extLst>
              <a:ext uri="{FF2B5EF4-FFF2-40B4-BE49-F238E27FC236}">
                <a16:creationId xmlns:a16="http://schemas.microsoft.com/office/drawing/2014/main" id="{838EC5F5-A5A8-1451-D29D-66BF3CC19581}"/>
              </a:ext>
            </a:extLst>
          </p:cNvPr>
          <p:cNvSpPr txBox="1"/>
          <p:nvPr/>
        </p:nvSpPr>
        <p:spPr>
          <a:xfrm>
            <a:off x="226585" y="1677896"/>
            <a:ext cx="5764913" cy="403860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Recommender Systems Metrics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Calibri"/>
            </a:endParaRPr>
          </a:p>
          <a:p>
            <a:r>
              <a:rPr lang="en-US" sz="1900" b="1" dirty="0">
                <a:solidFill>
                  <a:srgbClr val="404040"/>
                </a:solidFill>
                <a:latin typeface="Calibri"/>
                <a:ea typeface="微软雅黑"/>
                <a:cs typeface="Calibri"/>
              </a:rPr>
              <a:t>Accuracy</a:t>
            </a:r>
            <a:r>
              <a:rPr lang="en-US" sz="1900" b="1" dirty="0">
                <a:solidFill>
                  <a:srgbClr val="404040"/>
                </a:solidFill>
                <a:ea typeface="+mn-lt"/>
                <a:cs typeface="+mn-lt"/>
              </a:rPr>
              <a:t> Metrics</a:t>
            </a:r>
            <a:r>
              <a:rPr lang="en-US" sz="1900" dirty="0">
                <a:solidFill>
                  <a:srgbClr val="404040"/>
                </a:solidFill>
                <a:ea typeface="+mn-lt"/>
                <a:cs typeface="+mn-lt"/>
              </a:rPr>
              <a:t>: "Precision, Recall, – measure how accurately the system predicts user likes and dislikes."</a:t>
            </a:r>
            <a:endParaRPr lang="en-US" sz="1900" dirty="0">
              <a:solidFill>
                <a:srgbClr val="404040"/>
              </a:solidFill>
              <a:latin typeface="Calibri"/>
              <a:ea typeface="微软雅黑"/>
              <a:cs typeface="Calibri"/>
            </a:endParaRPr>
          </a:p>
          <a:p>
            <a:r>
              <a:rPr lang="en-US" sz="1900" b="1" dirty="0">
                <a:solidFill>
                  <a:srgbClr val="FF0000"/>
                </a:solidFill>
                <a:ea typeface="+mn-lt"/>
                <a:cs typeface="+mn-lt"/>
              </a:rPr>
              <a:t>Ranking Metrics</a:t>
            </a:r>
            <a:r>
              <a:rPr lang="en-US" sz="1900" dirty="0">
                <a:solidFill>
                  <a:srgbClr val="404040"/>
                </a:solidFill>
                <a:ea typeface="+mn-lt"/>
                <a:cs typeface="+mn-lt"/>
              </a:rPr>
              <a:t>: "</a:t>
            </a:r>
            <a:r>
              <a:rPr lang="en-US" altLang="zh-CN" sz="1900" dirty="0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US" altLang="zh-CN" sz="1900" dirty="0">
                <a:solidFill>
                  <a:srgbClr val="FF0000"/>
                </a:solidFill>
                <a:ea typeface="+mn-lt"/>
                <a:cs typeface="+mn-lt"/>
              </a:rPr>
              <a:t>AUC</a:t>
            </a:r>
            <a:r>
              <a:rPr lang="en-US" altLang="zh-CN" sz="1900" dirty="0">
                <a:solidFill>
                  <a:srgbClr val="404040"/>
                </a:solidFill>
                <a:ea typeface="+mn-lt"/>
                <a:cs typeface="+mn-lt"/>
              </a:rPr>
              <a:t>, </a:t>
            </a:r>
            <a:r>
              <a:rPr lang="en-US" sz="1900" dirty="0">
                <a:solidFill>
                  <a:srgbClr val="404040"/>
                </a:solidFill>
                <a:ea typeface="+mn-lt"/>
                <a:cs typeface="+mn-lt"/>
              </a:rPr>
              <a:t>NDCG (Normalized Discounted Cumulative Gain) – assess how well the system ranks recommended items."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1900" b="1" dirty="0">
                <a:solidFill>
                  <a:srgbClr val="404040"/>
                </a:solidFill>
                <a:ea typeface="+mn-lt"/>
                <a:cs typeface="+mn-lt"/>
              </a:rPr>
              <a:t>Diversity and Novelty</a:t>
            </a:r>
            <a:r>
              <a:rPr lang="en-US" sz="1900" dirty="0">
                <a:solidFill>
                  <a:srgbClr val="404040"/>
                </a:solidFill>
                <a:ea typeface="+mn-lt"/>
                <a:cs typeface="+mn-lt"/>
              </a:rPr>
              <a:t>: "Evaluate how varied and new the recommendations are to individual users."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DE18607-D74B-7896-60FB-4E6753FA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4" y="17921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6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575049" y="1558781"/>
            <a:ext cx="5422612" cy="452752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Definition</a:t>
            </a: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AUC (Area Under the Curve) is a performance metric for classification and ranking models, representing the probability that a randomly chosen positive instance is ranked higher than a randomly chosen negative instance.</a:t>
            </a:r>
          </a:p>
          <a:p>
            <a:pPr>
              <a:lnSpc>
                <a:spcPct val="120000"/>
              </a:lnSpc>
            </a:pPr>
            <a:endParaRPr lang="en-US" sz="1900" b="1" dirty="0">
              <a:solidFill>
                <a:schemeClr val="accent1">
                  <a:alpha val="100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In recommender systems, AUC evaluates how well the system distinguishes between relevant and irrelevant items for a user.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792F9-89F3-F53B-FA72-57255140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77" y="2020596"/>
            <a:ext cx="5080000" cy="40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22826" y="1393231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Calculation</a:t>
            </a: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The ROC (Receiver Operating Characteristic) curve plots the True Positive Rate (TPR) against the False Positive Rate (FPR) across different </a:t>
            </a:r>
            <a:r>
              <a:rPr lang="en-US" sz="1900" i="1" dirty="0">
                <a:solidFill>
                  <a:srgbClr val="FF0000"/>
                </a:solidFill>
                <a:ea typeface="+mn-lt"/>
                <a:cs typeface="+mn-lt"/>
              </a:rPr>
              <a:t>thresholds</a:t>
            </a:r>
            <a:r>
              <a:rPr lang="en-US" sz="1900" dirty="0">
                <a:ea typeface="+mn-lt"/>
                <a:cs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For a case, a model predict it’s probability of being positive is 0.6.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n-lt"/>
                <a:cs typeface="+mn-lt"/>
              </a:rPr>
              <a:t>Threshold 0.5: It is predicted as positive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n-lt"/>
                <a:cs typeface="+mn-lt"/>
              </a:rPr>
              <a:t>Threshold 0.7: It is predicted as negative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792F9-89F3-F53B-FA72-57255140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981200"/>
            <a:ext cx="4447846" cy="35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22826" y="1393231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Calculation</a:t>
            </a: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The ROC (Receiver Operating Characteristic) curve plots the True Positive Rate (TPR) against the False Positive Rate (FPR) across different </a:t>
            </a:r>
            <a:r>
              <a:rPr lang="en-US" sz="1900" i="1" dirty="0">
                <a:solidFill>
                  <a:srgbClr val="FF0000"/>
                </a:solidFill>
                <a:ea typeface="+mn-lt"/>
                <a:cs typeface="+mn-lt"/>
              </a:rPr>
              <a:t>thresholds</a:t>
            </a:r>
            <a:r>
              <a:rPr lang="en-US" sz="1900" dirty="0">
                <a:ea typeface="+mn-lt"/>
                <a:cs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For each threshold, we can calculate TPR and FPR: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n-lt"/>
                <a:cs typeface="+mn-lt"/>
              </a:rPr>
              <a:t>TPR (Recall) = </a:t>
            </a:r>
            <a:r>
              <a:rPr lang="en-US" altLang="zh-CN" sz="1900" dirty="0">
                <a:ea typeface="+mn-lt"/>
                <a:cs typeface="+mn-lt"/>
              </a:rPr>
              <a:t>TP  / (TP + FN)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n-lt"/>
                <a:cs typeface="+mn-lt"/>
              </a:rPr>
              <a:t>FPR = FP / (FP + TN)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792F9-89F3-F53B-FA72-57255140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295400"/>
            <a:ext cx="2734224" cy="21882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43" y="3743526"/>
            <a:ext cx="3352800" cy="27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900" dirty="0">
                <a:ea typeface="+mn-lt"/>
                <a:cs typeface="+mn-lt"/>
              </a:rPr>
              <a:t>In the cancer example, we have 5 cases: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1.0: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(FN)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(FN)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(TN)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(FN)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(TN)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0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07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0.9: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</a:t>
            </a:r>
            <a:r>
              <a:rPr lang="en-US" sz="1900" dirty="0">
                <a:solidFill>
                  <a:srgbClr val="FF0000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(FN)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(TN)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(FN)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(TN)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0.33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0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76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0.6: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FN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(TN)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</a:t>
            </a:r>
            <a:r>
              <a:rPr lang="en-US" sz="1900" dirty="0">
                <a:solidFill>
                  <a:srgbClr val="FF0000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(TN)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0.66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0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39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0480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080" y="2521803"/>
            <a:ext cx="2792730" cy="830997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8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05250" y="912211"/>
            <a:ext cx="6867550" cy="4904193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endParaRPr lang="en-US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endParaRPr lang="en-US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Introduction to Machine Learning</a:t>
            </a:r>
          </a:p>
          <a:p>
            <a:pPr marL="203200" lvl="0" indent="-203200" algn="l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Evaluation Metrics: Confusion Matrix</a:t>
            </a:r>
          </a:p>
          <a:p>
            <a:pPr marL="203200" lvl="0" indent="-203200" algn="l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AUC in Recommender Systems</a:t>
            </a:r>
          </a:p>
          <a:p>
            <a:pPr marL="203200" indent="-203200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Interview Experience</a:t>
            </a:r>
          </a:p>
          <a:p>
            <a:pPr marL="203200" indent="-203200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Recommender Systems – Feature Interaction</a:t>
            </a:r>
            <a:endParaRPr lang="en-US" sz="20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20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0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Large Language Model Principle Visualization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0.4: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FN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</a:t>
            </a:r>
            <a:r>
              <a:rPr lang="en-US" sz="1900" dirty="0">
                <a:solidFill>
                  <a:srgbClr val="FF0000"/>
                </a:solidFill>
                <a:ea typeface="+mn-lt"/>
                <a:cs typeface="+mn-lt"/>
              </a:rPr>
              <a:t>FP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(TN)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0.66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0.5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68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0.3: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FP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TN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1.0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0.5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6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614117" y="1512849"/>
            <a:ext cx="5422612" cy="462656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Threshold 0.2: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1: y = 1 (positive), predict = 0.9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2: y = 1 (positive), predict = 0.3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3: y = 0 (negative), predict = 0.4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FP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4: y = 1 (positive), predict = 0.6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TP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Case 5: y = 0 (negative), predict = 0.2 (</a:t>
            </a:r>
            <a:r>
              <a:rPr lang="en-US" sz="1900" dirty="0">
                <a:solidFill>
                  <a:schemeClr val="tx2"/>
                </a:solidFill>
                <a:ea typeface="+mn-lt"/>
                <a:cs typeface="+mn-lt"/>
              </a:rPr>
              <a:t>FP</a:t>
            </a:r>
            <a:r>
              <a:rPr lang="en-US" sz="1900" dirty="0">
                <a:ea typeface="+mn-lt"/>
                <a:cs typeface="+mn-lt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TPR (Recall) = TP  / (TP + FN) = 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ea typeface="+mn-lt"/>
                <a:cs typeface="+mn-lt"/>
              </a:rPr>
              <a:t>FPR = FP / (FP + TN) = 1</a:t>
            </a: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E72CB-9A22-8778-7C51-CEBA483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5311016" cy="434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46811-EA07-A8F1-0539-6970252A7F1B}"/>
              </a:ext>
            </a:extLst>
          </p:cNvPr>
          <p:cNvSpPr txBox="1"/>
          <p:nvPr/>
        </p:nvSpPr>
        <p:spPr>
          <a:xfrm>
            <a:off x="8458200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DD9CA-7CE9-DF0F-5FBB-27E711830E1F}"/>
              </a:ext>
            </a:extLst>
          </p:cNvPr>
          <p:cNvSpPr txBox="1"/>
          <p:nvPr/>
        </p:nvSpPr>
        <p:spPr>
          <a:xfrm>
            <a:off x="8476785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DD082-33D2-2649-C992-C7BCF872AAA9}"/>
              </a:ext>
            </a:extLst>
          </p:cNvPr>
          <p:cNvSpPr txBox="1"/>
          <p:nvPr/>
        </p:nvSpPr>
        <p:spPr>
          <a:xfrm>
            <a:off x="10089654" y="3511034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B138B-748B-C766-424F-BC276DAD2451}"/>
              </a:ext>
            </a:extLst>
          </p:cNvPr>
          <p:cNvSpPr txBox="1"/>
          <p:nvPr/>
        </p:nvSpPr>
        <p:spPr>
          <a:xfrm>
            <a:off x="10089654" y="4988829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29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Recommender Systems Metrics: AUC (example)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31A78A3A-7790-1763-F483-DA9FD400F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36010"/>
              </p:ext>
            </p:extLst>
          </p:nvPr>
        </p:nvGraphicFramePr>
        <p:xfrm>
          <a:off x="689125" y="2133600"/>
          <a:ext cx="4482819" cy="3510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273">
                  <a:extLst>
                    <a:ext uri="{9D8B030D-6E8A-4147-A177-3AD203B41FA5}">
                      <a16:colId xmlns:a16="http://schemas.microsoft.com/office/drawing/2014/main" val="1442178029"/>
                    </a:ext>
                  </a:extLst>
                </a:gridCol>
                <a:gridCol w="1494273">
                  <a:extLst>
                    <a:ext uri="{9D8B030D-6E8A-4147-A177-3AD203B41FA5}">
                      <a16:colId xmlns:a16="http://schemas.microsoft.com/office/drawing/2014/main" val="3221933609"/>
                    </a:ext>
                  </a:extLst>
                </a:gridCol>
                <a:gridCol w="1494273">
                  <a:extLst>
                    <a:ext uri="{9D8B030D-6E8A-4147-A177-3AD203B41FA5}">
                      <a16:colId xmlns:a16="http://schemas.microsoft.com/office/drawing/2014/main" val="34279679"/>
                    </a:ext>
                  </a:extLst>
                </a:gridCol>
              </a:tblGrid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Threshold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FPR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74519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955074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54937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83237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9374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50191"/>
                  </a:ext>
                </a:extLst>
              </a:tr>
              <a:tr h="5014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4878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0B0C896-3DB9-14F6-5EC7-259EFAFD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81200"/>
            <a:ext cx="5932761" cy="37552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17DFF7-7F58-AF6C-5461-F8B5505068F6}"/>
              </a:ext>
            </a:extLst>
          </p:cNvPr>
          <p:cNvSpPr txBox="1"/>
          <p:nvPr/>
        </p:nvSpPr>
        <p:spPr>
          <a:xfrm>
            <a:off x="7086600" y="59436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+mn-lt"/>
                <a:cs typeface="+mn-lt"/>
              </a:rPr>
              <a:t>AUC = 0.66 * 0.5 + 1.0 * 0.5 = 0.83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5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Interview Experience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8820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Applying a Job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16E77-F5F7-36D3-7E71-49E0BEFFB91E}"/>
              </a:ext>
            </a:extLst>
          </p:cNvPr>
          <p:cNvSpPr txBox="1"/>
          <p:nvPr/>
        </p:nvSpPr>
        <p:spPr>
          <a:xfrm>
            <a:off x="454963" y="1171520"/>
            <a:ext cx="7328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Apply for the job (preparing 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Coding test</a:t>
            </a:r>
            <a:r>
              <a:rPr kumimoji="1" lang="en-US" altLang="zh-CN" dirty="0"/>
              <a:t> – </a:t>
            </a:r>
            <a:r>
              <a:rPr kumimoji="1" lang="en-US" altLang="zh-CN" i="1" dirty="0"/>
              <a:t>three </a:t>
            </a:r>
            <a:r>
              <a:rPr kumimoji="1" lang="en-US" altLang="zh-CN" i="1" dirty="0" err="1"/>
              <a:t>Leecode</a:t>
            </a:r>
            <a:r>
              <a:rPr kumimoji="1" lang="en-US" altLang="zh-CN" i="1" dirty="0"/>
              <a:t> algorithm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C000"/>
                </a:solidFill>
              </a:rPr>
              <a:t>General tests </a:t>
            </a:r>
            <a:r>
              <a:rPr kumimoji="1" lang="en-US" altLang="zh-CN" dirty="0"/>
              <a:t>– </a:t>
            </a:r>
            <a:r>
              <a:rPr kumimoji="1" lang="en-US" altLang="zh-CN" i="1" dirty="0"/>
              <a:t>Personality test / Cognitive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HR interview (optional) – </a:t>
            </a:r>
            <a:r>
              <a:rPr kumimoji="1" lang="en-US" altLang="zh-CN" i="1" dirty="0"/>
              <a:t>some general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The first round technical interview</a:t>
            </a:r>
            <a:r>
              <a:rPr kumimoji="1" lang="en-US" altLang="zh-CN" dirty="0"/>
              <a:t> –  </a:t>
            </a:r>
            <a:r>
              <a:rPr kumimoji="1" lang="en-US" altLang="zh-CN" i="1" dirty="0"/>
              <a:t>technical questions, coding test,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The second round technical interview</a:t>
            </a:r>
            <a:r>
              <a:rPr kumimoji="1" lang="en-US" altLang="zh-CN" dirty="0"/>
              <a:t> – </a:t>
            </a:r>
            <a:r>
              <a:rPr kumimoji="1" lang="en-US" altLang="zh-CN" i="1" dirty="0"/>
              <a:t>similar to the first round, but deeper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 third round…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Manager interview – </a:t>
            </a:r>
            <a:r>
              <a:rPr kumimoji="1" lang="en-US" altLang="zh-CN" i="1" dirty="0"/>
              <a:t>whether you are a good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HR interviews – personality, payment, start time, etc.. </a:t>
            </a:r>
            <a:endParaRPr kumimoji="1"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E00A6-089B-6E93-2FF3-AA109A56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92" y="664895"/>
            <a:ext cx="2997200" cy="219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5A5949-2D18-0F06-C4F1-1B8974D5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54" y="2438400"/>
            <a:ext cx="1541928" cy="2822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91D6DE-A47C-8440-B4B3-329C7A17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284805"/>
            <a:ext cx="2492829" cy="2908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A96D62-EA99-C047-63E1-753942CFF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1652320"/>
            <a:ext cx="2330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5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CV/Resume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F05B22-843C-CF94-72D6-4427A43F82E4}"/>
              </a:ext>
            </a:extLst>
          </p:cNvPr>
          <p:cNvSpPr txBox="1">
            <a:spLocks/>
          </p:cNvSpPr>
          <p:nvPr/>
        </p:nvSpPr>
        <p:spPr>
          <a:xfrm>
            <a:off x="1828800" y="1828800"/>
            <a:ext cx="3733800" cy="38607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/>
              <a:t>Content</a:t>
            </a:r>
          </a:p>
          <a:p>
            <a:r>
              <a:rPr lang="en-AU" sz="2400" dirty="0">
                <a:solidFill>
                  <a:srgbClr val="0070C0"/>
                </a:solidFill>
              </a:rPr>
              <a:t>Summary (highlights)</a:t>
            </a:r>
          </a:p>
          <a:p>
            <a:r>
              <a:rPr lang="en-AU" sz="2400" dirty="0"/>
              <a:t>Basic Information</a:t>
            </a:r>
          </a:p>
          <a:p>
            <a:r>
              <a:rPr lang="en-AU" sz="2400" dirty="0">
                <a:solidFill>
                  <a:srgbClr val="0070C0"/>
                </a:solidFill>
              </a:rPr>
              <a:t>Education</a:t>
            </a:r>
          </a:p>
          <a:p>
            <a:r>
              <a:rPr lang="en-AU" sz="2400" dirty="0">
                <a:solidFill>
                  <a:srgbClr val="0070C0"/>
                </a:solidFill>
              </a:rPr>
              <a:t>Experience</a:t>
            </a:r>
          </a:p>
          <a:p>
            <a:r>
              <a:rPr lang="en-AU" sz="2400" dirty="0">
                <a:solidFill>
                  <a:schemeClr val="tx2"/>
                </a:solidFill>
              </a:rPr>
              <a:t>Skills</a:t>
            </a:r>
          </a:p>
          <a:p>
            <a:r>
              <a:rPr lang="en-AU" sz="2400" dirty="0"/>
              <a:t>Honour</a:t>
            </a:r>
          </a:p>
          <a:p>
            <a:r>
              <a:rPr lang="en-AU" sz="2400" dirty="0"/>
              <a:t>Publications</a:t>
            </a:r>
          </a:p>
          <a:p>
            <a:pPr marL="0" indent="0">
              <a:buNone/>
            </a:pPr>
            <a:endParaRPr lang="en-AU" sz="2400" i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B74E40-F55E-46AD-35CC-AB33199B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778" y="462036"/>
            <a:ext cx="3962400" cy="58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CV/Resume  - Summary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49CE569-4295-24D4-7D10-B8973978BABD}"/>
              </a:ext>
            </a:extLst>
          </p:cNvPr>
          <p:cNvSpPr txBox="1"/>
          <p:nvPr/>
        </p:nvSpPr>
        <p:spPr>
          <a:xfrm>
            <a:off x="774715" y="1066800"/>
            <a:ext cx="638808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dirty="0">
                <a:effectLst/>
                <a:latin typeface="Helvetica" pitchFamily="2" charset="0"/>
              </a:rPr>
            </a:br>
            <a:endParaRPr lang="en" altLang="zh-CN" dirty="0">
              <a:effectLst/>
              <a:latin typeface="Helvetica" pitchFamily="2" charset="0"/>
            </a:endParaRPr>
          </a:p>
          <a:p>
            <a:pPr algn="just"/>
            <a:r>
              <a:rPr lang="en" altLang="zh-CN" dirty="0">
                <a:effectLst/>
                <a:latin typeface="Helvetica" pitchFamily="2" charset="0"/>
              </a:rPr>
              <a:t>A seasoned HR professional with 15 years of HR in house and 8 years consulting both in China and US. Good at organizational structure adjustment, compensation &amp; benefits, succession management and career management.</a:t>
            </a:r>
          </a:p>
          <a:p>
            <a:pPr algn="just"/>
            <a:r>
              <a:rPr lang="en" altLang="zh-CN" dirty="0">
                <a:effectLst/>
                <a:latin typeface="Helvetica" pitchFamily="2" charset="0"/>
              </a:rPr>
              <a:t>He is honest, dependable and incredibly dedicated, he is a team player, always inspired by challenges.  </a:t>
            </a:r>
          </a:p>
          <a:p>
            <a:pPr algn="just"/>
            <a:br>
              <a:rPr lang="en" altLang="zh-CN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Highlights:</a:t>
            </a:r>
          </a:p>
          <a:p>
            <a:pPr algn="just"/>
            <a:endParaRPr lang="en" altLang="zh-CN" dirty="0">
              <a:effectLst/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10 years HR Director in leading multi-national companies;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Implemented 2 major restructuring projects;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Established share service center for top tier retailer;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Designed and conducted leadership pipeline initiatives;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English is a working language.</a:t>
            </a:r>
          </a:p>
          <a:p>
            <a:endParaRPr lang="en" altLang="zh-CN" dirty="0">
              <a:effectLst/>
              <a:latin typeface="Helvetic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3DC487-9480-59CA-42A2-0F312EAA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126986"/>
            <a:ext cx="3520429" cy="3192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34B1F2-2AD4-9055-EB5E-C74E1DD88413}"/>
              </a:ext>
            </a:extLst>
          </p:cNvPr>
          <p:cNvSpPr txBox="1"/>
          <p:nvPr/>
        </p:nvSpPr>
        <p:spPr>
          <a:xfrm>
            <a:off x="8991600" y="1698871"/>
            <a:ext cx="2910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70C0"/>
                </a:solidFill>
                <a:latin typeface="Helvetica" pitchFamily="2" charset="0"/>
              </a:rPr>
              <a:t>A job description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F425517-FB6E-0747-235F-B6FF32B5B9B0}"/>
              </a:ext>
            </a:extLst>
          </p:cNvPr>
          <p:cNvCxnSpPr>
            <a:cxnSpLocks/>
          </p:cNvCxnSpPr>
          <p:nvPr/>
        </p:nvCxnSpPr>
        <p:spPr>
          <a:xfrm flipV="1">
            <a:off x="7086600" y="3922136"/>
            <a:ext cx="1143000" cy="33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7009CA3-E9B0-1EBC-6A2E-3823D80C7B15}"/>
              </a:ext>
            </a:extLst>
          </p:cNvPr>
          <p:cNvCxnSpPr>
            <a:cxnSpLocks/>
          </p:cNvCxnSpPr>
          <p:nvPr/>
        </p:nvCxnSpPr>
        <p:spPr>
          <a:xfrm flipV="1">
            <a:off x="6553200" y="4469499"/>
            <a:ext cx="1905000" cy="26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69C7354-789A-367E-4546-83C83FA50C05}"/>
              </a:ext>
            </a:extLst>
          </p:cNvPr>
          <p:cNvCxnSpPr>
            <a:cxnSpLocks/>
          </p:cNvCxnSpPr>
          <p:nvPr/>
        </p:nvCxnSpPr>
        <p:spPr>
          <a:xfrm flipV="1">
            <a:off x="6800850" y="4722359"/>
            <a:ext cx="1657350" cy="31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2A50EC0-9B1F-8E87-C049-4CBCB78F51E6}"/>
              </a:ext>
            </a:extLst>
          </p:cNvPr>
          <p:cNvCxnSpPr>
            <a:cxnSpLocks/>
          </p:cNvCxnSpPr>
          <p:nvPr/>
        </p:nvCxnSpPr>
        <p:spPr>
          <a:xfrm flipV="1">
            <a:off x="4419600" y="5143721"/>
            <a:ext cx="4152900" cy="32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1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CV/Resume  - Education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49CE569-4295-24D4-7D10-B8973978BABD}"/>
              </a:ext>
            </a:extLst>
          </p:cNvPr>
          <p:cNvSpPr txBox="1"/>
          <p:nvPr/>
        </p:nvSpPr>
        <p:spPr>
          <a:xfrm>
            <a:off x="689125" y="1676400"/>
            <a:ext cx="5787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dirty="0">
                <a:effectLst/>
                <a:latin typeface="Helvetica" pitchFamily="2" charset="0"/>
              </a:rPr>
            </a:br>
            <a:endParaRPr lang="en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Each education should include the institution, major, duration, place, and the most relevant courses you have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Helvetica" pitchFamily="2" charset="0"/>
              </a:rPr>
              <a:t>Course</a:t>
            </a:r>
            <a:r>
              <a:rPr lang="en" altLang="zh-CN" sz="2000" dirty="0">
                <a:latin typeface="Helvetica" pitchFamily="2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The name of the course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The most useful skills has learned (in one or two phrases), e.g., SQL, Spark, RNN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E5B8C-87DA-5104-2DBF-954D18DB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295400"/>
            <a:ext cx="3249110" cy="47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CV/Resume  - Experience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49CE569-4295-24D4-7D10-B8973978BABD}"/>
              </a:ext>
            </a:extLst>
          </p:cNvPr>
          <p:cNvSpPr txBox="1"/>
          <p:nvPr/>
        </p:nvSpPr>
        <p:spPr>
          <a:xfrm>
            <a:off x="689125" y="1295400"/>
            <a:ext cx="5635475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dirty="0">
                <a:effectLst/>
                <a:latin typeface="Helvetica" pitchFamily="2" charset="0"/>
              </a:rPr>
            </a:br>
            <a:endParaRPr lang="en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effectLst/>
                <a:latin typeface="Helvetica" pitchFamily="2" charset="0"/>
              </a:rPr>
              <a:t>Experience includes working experience, internship experience, school experience (e.g., </a:t>
            </a:r>
            <a:r>
              <a:rPr lang="zh-CN" altLang="en" sz="2000" dirty="0">
                <a:effectLst/>
                <a:latin typeface="Helvetica" pitchFamily="2" charset="0"/>
              </a:rPr>
              <a:t>社团</a:t>
            </a:r>
            <a:r>
              <a:rPr lang="en" altLang="zh-CN" sz="2000" dirty="0">
                <a:effectLst/>
                <a:latin typeface="Helvetica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Each experience should include the institution, place, duration, role, and a short summary to highlight the experience.</a:t>
            </a:r>
            <a:endParaRPr lang="en" altLang="zh-CN" sz="20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Helvetica" pitchFamily="2" charset="0"/>
              </a:rPr>
              <a:t>Summary</a:t>
            </a:r>
            <a:r>
              <a:rPr lang="en" altLang="zh-CN" sz="2000" dirty="0">
                <a:latin typeface="Helvetica" pitchFamily="2" charset="0"/>
              </a:rPr>
              <a:t>: </a:t>
            </a:r>
          </a:p>
          <a:p>
            <a:pPr marL="492125" lvl="1" indent="-173038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Talk about something that the interviewer is interested (i.e., related to their job or show that you know something)</a:t>
            </a:r>
          </a:p>
          <a:p>
            <a:pPr marL="492125" lvl="1" indent="-173038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Helvetica" pitchFamily="2" charset="0"/>
              </a:rPr>
              <a:t>Including the description of your roles, the tools/skills used/learned, and the achievements (best use numbers).</a:t>
            </a:r>
            <a:endParaRPr lang="en" altLang="zh-CN" sz="2000" dirty="0">
              <a:effectLst/>
              <a:latin typeface="Helvetica" pitchFamily="2" charset="0"/>
            </a:endParaRPr>
          </a:p>
          <a:p>
            <a:endParaRPr lang="en" altLang="zh-CN" dirty="0">
              <a:effectLst/>
              <a:latin typeface="Helvetica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26A735-E18B-9991-F27F-FC7F5941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65186"/>
            <a:ext cx="5257800" cy="22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1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Introduction to 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Coding Test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16E77-F5F7-36D3-7E71-49E0BEFFB91E}"/>
              </a:ext>
            </a:extLst>
          </p:cNvPr>
          <p:cNvSpPr txBox="1"/>
          <p:nvPr/>
        </p:nvSpPr>
        <p:spPr>
          <a:xfrm>
            <a:off x="904945" y="1586623"/>
            <a:ext cx="4902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Test forms: 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Testing is on the browser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2 hours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3-5 algorithm problems from easy to hard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Coding using your preferred language (java, </a:t>
            </a:r>
            <a:r>
              <a:rPr kumimoji="1" lang="en-US" altLang="zh-CN" dirty="0" err="1"/>
              <a:t>c++</a:t>
            </a:r>
            <a:r>
              <a:rPr kumimoji="1" lang="en-US" altLang="zh-CN" dirty="0"/>
              <a:t>, python, etc.)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Code should contain: receive input (optional), algorithm, output the result.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You can test your code while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1313B-131F-52AB-0277-B1051499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50" y="320282"/>
            <a:ext cx="579285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1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Coding Test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16E77-F5F7-36D3-7E71-49E0BEFFB91E}"/>
              </a:ext>
            </a:extLst>
          </p:cNvPr>
          <p:cNvSpPr txBox="1"/>
          <p:nvPr/>
        </p:nvSpPr>
        <p:spPr>
          <a:xfrm>
            <a:off x="869006" y="1997839"/>
            <a:ext cx="490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Time constrain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Input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Output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1313B-131F-52AB-0277-B1051499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50" y="320282"/>
            <a:ext cx="5792859" cy="6172200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FCD778E2-CC18-4B71-BD4F-3380809B9F64}"/>
              </a:ext>
            </a:extLst>
          </p:cNvPr>
          <p:cNvCxnSpPr/>
          <p:nvPr/>
        </p:nvCxnSpPr>
        <p:spPr>
          <a:xfrm flipV="1">
            <a:off x="2895600" y="1371600"/>
            <a:ext cx="32004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53CC269-0811-A98A-BDE2-C9AB10DB177E}"/>
              </a:ext>
            </a:extLst>
          </p:cNvPr>
          <p:cNvCxnSpPr>
            <a:cxnSpLocks/>
          </p:cNvCxnSpPr>
          <p:nvPr/>
        </p:nvCxnSpPr>
        <p:spPr>
          <a:xfrm flipV="1">
            <a:off x="3200400" y="2209800"/>
            <a:ext cx="29718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B9DBE49-1494-EEA1-DF20-8480CAFD6BF0}"/>
              </a:ext>
            </a:extLst>
          </p:cNvPr>
          <p:cNvCxnSpPr>
            <a:cxnSpLocks/>
          </p:cNvCxnSpPr>
          <p:nvPr/>
        </p:nvCxnSpPr>
        <p:spPr>
          <a:xfrm flipV="1">
            <a:off x="2971800" y="2955161"/>
            <a:ext cx="3276600" cy="857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2786487-A6CC-6F02-48AE-247F6D4FD89C}"/>
              </a:ext>
            </a:extLst>
          </p:cNvPr>
          <p:cNvCxnSpPr>
            <a:cxnSpLocks/>
          </p:cNvCxnSpPr>
          <p:nvPr/>
        </p:nvCxnSpPr>
        <p:spPr>
          <a:xfrm flipV="1">
            <a:off x="3048000" y="4039362"/>
            <a:ext cx="3124200" cy="39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6C37031-176C-C3B9-AEE4-18C678ACF46B}"/>
              </a:ext>
            </a:extLst>
          </p:cNvPr>
          <p:cNvCxnSpPr>
            <a:cxnSpLocks/>
          </p:cNvCxnSpPr>
          <p:nvPr/>
        </p:nvCxnSpPr>
        <p:spPr>
          <a:xfrm>
            <a:off x="2590800" y="4953000"/>
            <a:ext cx="3518350" cy="44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12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Coding Test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16E77-F5F7-36D3-7E71-49E0BEFFB91E}"/>
              </a:ext>
            </a:extLst>
          </p:cNvPr>
          <p:cNvSpPr txBox="1"/>
          <p:nvPr/>
        </p:nvSpPr>
        <p:spPr>
          <a:xfrm>
            <a:off x="869006" y="1931602"/>
            <a:ext cx="490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Coding area: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Select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ACM/Automatic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Coding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Self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2040DE-9E90-7240-83D7-BD624277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38194"/>
            <a:ext cx="7024336" cy="2867206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570471B-31D4-6D82-B4BD-F02FEF664E2B}"/>
              </a:ext>
            </a:extLst>
          </p:cNvPr>
          <p:cNvCxnSpPr>
            <a:cxnSpLocks/>
          </p:cNvCxnSpPr>
          <p:nvPr/>
        </p:nvCxnSpPr>
        <p:spPr>
          <a:xfrm>
            <a:off x="2819400" y="4357597"/>
            <a:ext cx="7772400" cy="43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823A68B-B5C8-C711-5C1F-74E190B8D60D}"/>
              </a:ext>
            </a:extLst>
          </p:cNvPr>
          <p:cNvCxnSpPr>
            <a:cxnSpLocks/>
          </p:cNvCxnSpPr>
          <p:nvPr/>
        </p:nvCxnSpPr>
        <p:spPr>
          <a:xfrm flipV="1">
            <a:off x="2971800" y="3519397"/>
            <a:ext cx="1978371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65B0E60-6A9C-4BE5-CD3C-BCCEDB9E43C7}"/>
              </a:ext>
            </a:extLst>
          </p:cNvPr>
          <p:cNvCxnSpPr>
            <a:cxnSpLocks/>
          </p:cNvCxnSpPr>
          <p:nvPr/>
        </p:nvCxnSpPr>
        <p:spPr>
          <a:xfrm flipV="1">
            <a:off x="3886200" y="2449792"/>
            <a:ext cx="2438400" cy="75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629B515-CD56-79E5-DD62-06BD1A141509}"/>
              </a:ext>
            </a:extLst>
          </p:cNvPr>
          <p:cNvCxnSpPr>
            <a:cxnSpLocks/>
          </p:cNvCxnSpPr>
          <p:nvPr/>
        </p:nvCxnSpPr>
        <p:spPr>
          <a:xfrm flipV="1">
            <a:off x="3124200" y="2346435"/>
            <a:ext cx="1981200" cy="33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28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Coding Test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A16E77-F5F7-36D3-7E71-49E0BEFFB91E}"/>
              </a:ext>
            </a:extLst>
          </p:cNvPr>
          <p:cNvSpPr txBox="1"/>
          <p:nvPr/>
        </p:nvSpPr>
        <p:spPr>
          <a:xfrm>
            <a:off x="869006" y="2362200"/>
            <a:ext cx="61413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Practice Suggestions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Website: </a:t>
            </a:r>
            <a:r>
              <a:rPr kumimoji="1" lang="en-US" altLang="zh-CN" dirty="0" err="1"/>
              <a:t>Leecode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nowcoder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Leecode</a:t>
            </a:r>
            <a:r>
              <a:rPr kumimoji="1" lang="en-US" altLang="zh-CN" dirty="0"/>
              <a:t>: https://</a:t>
            </a:r>
            <a:r>
              <a:rPr kumimoji="1" lang="en-US" altLang="zh-CN" dirty="0" err="1"/>
              <a:t>leetcode.cn</a:t>
            </a:r>
            <a:r>
              <a:rPr kumimoji="1" lang="en-US" altLang="zh-CN" dirty="0"/>
              <a:t>/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Nowcoder</a:t>
            </a:r>
            <a:r>
              <a:rPr kumimoji="1" lang="en-US" altLang="zh-CN" dirty="0"/>
              <a:t>: https://</a:t>
            </a:r>
            <a:r>
              <a:rPr kumimoji="1" lang="en-US" altLang="zh-CN" dirty="0" err="1"/>
              <a:t>www.nowcoder.com</a:t>
            </a:r>
            <a:r>
              <a:rPr kumimoji="1" lang="en-US" altLang="zh-CN" dirty="0"/>
              <a:t>/exam/</a:t>
            </a:r>
            <a:r>
              <a:rPr kumimoji="1" lang="en-US" altLang="zh-CN" dirty="0" err="1"/>
              <a:t>oj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One problem a day to keep familiar with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Be professional with different kinds of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Two pointers/Sliding Window/Linked List/Tree/Binary Search/Dynamic Programming/Searching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100+ easy, 200+ mid, 50+ hard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348D22-44A3-D545-06F1-2AF4752B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703" y="513003"/>
            <a:ext cx="4828697" cy="56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28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Technical Interview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A62BCDD-4E01-0400-113B-11D4C3D3321A}"/>
              </a:ext>
            </a:extLst>
          </p:cNvPr>
          <p:cNvSpPr txBox="1"/>
          <p:nvPr/>
        </p:nvSpPr>
        <p:spPr>
          <a:xfrm>
            <a:off x="579283" y="1752600"/>
            <a:ext cx="57603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Self-Introduction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1-2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Should have logic, in time order, in skill growth order,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Talk more about content that you are familiar with.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Talk more about the content that are related to job.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Technical questions related to your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May ask details of your project, your work,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Be very familiar with your project/work/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Prepare one or two stories about technical difficulties you encountered and how you solved.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7D3A9-5638-E020-4CF7-90EB308E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58824"/>
            <a:ext cx="4987748" cy="41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Technical Interview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A62BCDD-4E01-0400-113B-11D4C3D3321A}"/>
              </a:ext>
            </a:extLst>
          </p:cNvPr>
          <p:cNvSpPr txBox="1"/>
          <p:nvPr/>
        </p:nvSpPr>
        <p:spPr>
          <a:xfrm>
            <a:off x="575049" y="1295400"/>
            <a:ext cx="59781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Technical questions related to skills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Prepare for the skills/knowledge the job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Prepare it like having an exam.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Coding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More 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Maybe more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Test the problem solving ability in 1v1 situation.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May need to write the pseudo code.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Ask 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Less than 3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At least one to show that you are interested in the job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e.g., job related, expectation on you; department related, the position of the department on the company.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 not ask your performance in the interview.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 not ask about the salary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00B465-85AE-D86F-BCD9-CFAB098F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411447"/>
            <a:ext cx="5315397" cy="35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7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Recommender Systems – Feature Interaction Detection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Recommender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8001"/>
            <a:ext cx="5950565" cy="4131358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Recommender systems play a key role in addressing information overload issues in many Web applications</a:t>
            </a:r>
          </a:p>
          <a:p>
            <a:pPr marL="702900" lvl="2" indent="-342900">
              <a:lnSpc>
                <a:spcPct val="150000"/>
              </a:lnSpc>
            </a:pPr>
            <a:r>
              <a:rPr lang="en-AU" dirty="0"/>
              <a:t>e-commerce</a:t>
            </a:r>
          </a:p>
          <a:p>
            <a:pPr marL="702900" lvl="2" indent="-342900"/>
            <a:r>
              <a:rPr lang="en-AU" dirty="0"/>
              <a:t>social media platforms</a:t>
            </a:r>
          </a:p>
          <a:p>
            <a:pPr marL="702900" lvl="2" indent="-342900"/>
            <a:r>
              <a:rPr lang="en-AU" dirty="0"/>
              <a:t>lifestyle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The core of recommender systems is to predict how likely a user will select an item (e.g., purchase, click).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A8519DAE-87F9-CC54-9E9B-77A2D377E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1723" y="2963468"/>
            <a:ext cx="1133476" cy="1133476"/>
          </a:xfrm>
          <a:prstGeom prst="rect">
            <a:avLst/>
          </a:prstGeom>
        </p:spPr>
      </p:pic>
      <p:pic>
        <p:nvPicPr>
          <p:cNvPr id="12" name="Graphic 11" descr="Long sleeve shirt with solid fill">
            <a:extLst>
              <a:ext uri="{FF2B5EF4-FFF2-40B4-BE49-F238E27FC236}">
                <a16:creationId xmlns:a16="http://schemas.microsoft.com/office/drawing/2014/main" id="{9E51728B-4F78-6B71-4475-C6EC07B06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9590" y="2982786"/>
            <a:ext cx="1133476" cy="1133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FC8018-90D8-18B9-7CA1-CB8179E7E76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35199" y="3530206"/>
            <a:ext cx="1044391" cy="19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B9E664-12CD-865B-0640-C978C78F7A8E}"/>
              </a:ext>
            </a:extLst>
          </p:cNvPr>
          <p:cNvSpPr txBox="1"/>
          <p:nvPr/>
        </p:nvSpPr>
        <p:spPr>
          <a:xfrm>
            <a:off x="8861459" y="288387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226B3-A8C0-B815-76BE-1229117A7EED}"/>
              </a:ext>
            </a:extLst>
          </p:cNvPr>
          <p:cNvSpPr txBox="1"/>
          <p:nvPr/>
        </p:nvSpPr>
        <p:spPr>
          <a:xfrm>
            <a:off x="7659722" y="420171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CA2577-2F9C-9B70-1EC1-577844A1BCCF}"/>
              </a:ext>
            </a:extLst>
          </p:cNvPr>
          <p:cNvSpPr txBox="1"/>
          <p:nvPr/>
        </p:nvSpPr>
        <p:spPr>
          <a:xfrm>
            <a:off x="9837589" y="4201719"/>
            <a:ext cx="61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B2BA-BB02-8454-A89E-CB4A665A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511"/>
            <a:ext cx="1010344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Feature Interactions in 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D48C9-FC5A-E2C0-015F-8F346AD19F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778001"/>
                <a:ext cx="6011872" cy="4131358"/>
              </a:xfrm>
            </p:spPr>
            <p:txBody>
              <a:bodyPr/>
              <a:lstStyle/>
              <a:p>
                <a:pPr lvl="1" algn="just"/>
                <a:r>
                  <a:rPr lang="en-US" sz="2200" dirty="0">
                    <a:cs typeface="Times New Roman" panose="02020603050405020304" pitchFamily="18" charset="0"/>
                  </a:rPr>
                  <a:t>Use </a:t>
                </a:r>
                <a:r>
                  <a:rPr lang="en-US" sz="2200" b="1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features</a:t>
                </a:r>
                <a:r>
                  <a:rPr lang="en-US" sz="2200" dirty="0">
                    <a:cs typeface="Times New Roman" panose="02020603050405020304" pitchFamily="18" charset="0"/>
                  </a:rPr>
                  <a:t> (e.g., user/item attributes, contexts) as side-information to facilitate predictions.</a:t>
                </a:r>
              </a:p>
              <a:p>
                <a:pPr lvl="1" algn="just"/>
                <a:endParaRPr lang="en-US" sz="600" dirty="0"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sz="2200" dirty="0">
                    <a:cs typeface="Times New Roman" panose="02020603050405020304" pitchFamily="18" charset="0"/>
                  </a:rPr>
                  <a:t>The </a:t>
                </a:r>
                <a:r>
                  <a:rPr lang="en-US" sz="2200" b="1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interactions</a:t>
                </a:r>
                <a:r>
                  <a:rPr lang="en-US" sz="2200" dirty="0">
                    <a:cs typeface="Times New Roman" panose="02020603050405020304" pitchFamily="18" charset="0"/>
                  </a:rPr>
                  <a:t> of the features are proven to be informative.</a:t>
                </a:r>
              </a:p>
              <a:p>
                <a:pPr lvl="1" algn="just"/>
                <a:endParaRPr lang="en-US" sz="600" dirty="0"/>
              </a:p>
              <a:p>
                <a:pPr lvl="1" algn="just"/>
                <a:endParaRPr lang="en-US" sz="600" dirty="0"/>
              </a:p>
              <a:p>
                <a:pPr lvl="1" algn="just"/>
                <a:r>
                  <a:rPr lang="en-US" sz="2200" dirty="0"/>
                  <a:t>Input-output pair: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AU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AU" sz="22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D48C9-FC5A-E2C0-015F-8F346AD19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778001"/>
                <a:ext cx="6011872" cy="4131358"/>
              </a:xfrm>
              <a:blipFill>
                <a:blip r:embed="rId3"/>
                <a:stretch>
                  <a:fillRect l="-1266" t="-1227" r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4BA8-1071-B9E5-60E2-1CF80C1C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A7A599-CDCB-2750-0659-F2BE5604EF36}"/>
              </a:ext>
            </a:extLst>
          </p:cNvPr>
          <p:cNvSpPr/>
          <p:nvPr/>
        </p:nvSpPr>
        <p:spPr>
          <a:xfrm>
            <a:off x="10350185" y="2030042"/>
            <a:ext cx="1374580" cy="194901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516608C-8AB9-9D56-6195-7EA0EC28D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682" y="3163516"/>
            <a:ext cx="1133476" cy="1133476"/>
          </a:xfrm>
          <a:prstGeom prst="rect">
            <a:avLst/>
          </a:prstGeom>
        </p:spPr>
      </p:pic>
      <p:pic>
        <p:nvPicPr>
          <p:cNvPr id="7" name="Graphic 6" descr="Long sleeve shirt with solid fill">
            <a:extLst>
              <a:ext uri="{FF2B5EF4-FFF2-40B4-BE49-F238E27FC236}">
                <a16:creationId xmlns:a16="http://schemas.microsoft.com/office/drawing/2014/main" id="{DC0C9966-A10E-9C2A-855D-426BF8508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6549" y="3182834"/>
            <a:ext cx="1133476" cy="11334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DF3B2B-4624-879B-DDF3-853EBB8400B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942158" y="3730254"/>
            <a:ext cx="1044391" cy="19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CEE937-72B9-C9DF-6A1A-6EAFC331574D}"/>
                  </a:ext>
                </a:extLst>
              </p:cNvPr>
              <p:cNvSpPr txBox="1"/>
              <p:nvPr/>
            </p:nvSpPr>
            <p:spPr>
              <a:xfrm>
                <a:off x="8259726" y="3185478"/>
                <a:ext cx="481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CEE937-72B9-C9DF-6A1A-6EAFC331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26" y="3185478"/>
                <a:ext cx="481222" cy="523220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D9F07E-4D21-D80B-0075-9F24ED0958D9}"/>
              </a:ext>
            </a:extLst>
          </p:cNvPr>
          <p:cNvSpPr txBox="1"/>
          <p:nvPr/>
        </p:nvSpPr>
        <p:spPr>
          <a:xfrm>
            <a:off x="7066681" y="440176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3CC22-738D-2D0C-AC60-8AD742A572F4}"/>
              </a:ext>
            </a:extLst>
          </p:cNvPr>
          <p:cNvSpPr txBox="1"/>
          <p:nvPr/>
        </p:nvSpPr>
        <p:spPr>
          <a:xfrm>
            <a:off x="9244548" y="4401767"/>
            <a:ext cx="61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07FAC1-FCDD-3B76-4621-0EF9AFE5614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0120025" y="2643309"/>
            <a:ext cx="440617" cy="6648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A768C7-5B6D-29D8-DD27-186D4099ED55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0120025" y="3463554"/>
            <a:ext cx="450598" cy="28601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C5673C-51C2-B963-0966-21D5E376869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139729" y="3946922"/>
            <a:ext cx="430895" cy="2988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616330-2C84-87B3-D5AB-DD4F0CEFCEE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139729" y="4316310"/>
            <a:ext cx="420913" cy="6923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FD9A3-657D-A078-73FE-4B8411BE8171}"/>
              </a:ext>
            </a:extLst>
          </p:cNvPr>
          <p:cNvSpPr/>
          <p:nvPr/>
        </p:nvSpPr>
        <p:spPr>
          <a:xfrm>
            <a:off x="10560642" y="2376609"/>
            <a:ext cx="949809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E9CFD2-7482-4A5B-F798-6C0FB71153D6}"/>
              </a:ext>
            </a:extLst>
          </p:cNvPr>
          <p:cNvSpPr/>
          <p:nvPr/>
        </p:nvSpPr>
        <p:spPr>
          <a:xfrm>
            <a:off x="10570623" y="3196854"/>
            <a:ext cx="939827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A7D2D-2CA1-5EC7-5771-6C155A3575F7}"/>
              </a:ext>
            </a:extLst>
          </p:cNvPr>
          <p:cNvSpPr/>
          <p:nvPr/>
        </p:nvSpPr>
        <p:spPr>
          <a:xfrm>
            <a:off x="10570624" y="3979057"/>
            <a:ext cx="939826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dirty="0"/>
              <a:t>Texture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D03AF-73FC-8680-F242-BB160E8E89BE}"/>
              </a:ext>
            </a:extLst>
          </p:cNvPr>
          <p:cNvSpPr/>
          <p:nvPr/>
        </p:nvSpPr>
        <p:spPr>
          <a:xfrm>
            <a:off x="10560642" y="4741942"/>
            <a:ext cx="949807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EA324-76D4-5A7B-8197-CBD3984EE2F7}"/>
              </a:ext>
            </a:extLst>
          </p:cNvPr>
          <p:cNvSpPr txBox="1"/>
          <p:nvPr/>
        </p:nvSpPr>
        <p:spPr>
          <a:xfrm>
            <a:off x="10560642" y="5341688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C0896-5524-CB75-ADC6-F5B960A7941B}"/>
              </a:ext>
            </a:extLst>
          </p:cNvPr>
          <p:cNvCxnSpPr>
            <a:cxnSpLocks/>
          </p:cNvCxnSpPr>
          <p:nvPr/>
        </p:nvCxnSpPr>
        <p:spPr>
          <a:xfrm>
            <a:off x="10120025" y="1801442"/>
            <a:ext cx="590327" cy="3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2BE6D4-A23B-6B08-81C7-C51F9F69B239}"/>
              </a:ext>
            </a:extLst>
          </p:cNvPr>
          <p:cNvSpPr txBox="1"/>
          <p:nvPr/>
        </p:nvSpPr>
        <p:spPr>
          <a:xfrm>
            <a:off x="7942158" y="1470035"/>
            <a:ext cx="350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interactions, e.g., red shirts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325F3-41F2-2201-CE82-BF7704200DDC}"/>
              </a:ext>
            </a:extLst>
          </p:cNvPr>
          <p:cNvSpPr txBox="1"/>
          <p:nvPr/>
        </p:nvSpPr>
        <p:spPr>
          <a:xfrm>
            <a:off x="7201261" y="5781407"/>
            <a:ext cx="435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</a:t>
            </a:r>
            <a:r>
              <a:rPr lang="zh-CN" altLang="en-US" i="1" dirty="0"/>
              <a:t> </a:t>
            </a:r>
            <a:r>
              <a:rPr lang="en-US" altLang="zh-CN" i="1" dirty="0"/>
              <a:t>1</a:t>
            </a:r>
            <a:r>
              <a:rPr lang="en-US" i="1" dirty="0"/>
              <a:t>. </a:t>
            </a:r>
            <a:r>
              <a:rPr lang="en-AU" i="1" dirty="0"/>
              <a:t>Recommender systems considering feature interactions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9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453E-CF69-8E16-96E2-4CBCDC62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000" dirty="0"/>
              <a:t>Explicit vs. Implicit  Feature Interaction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2CDAF-6338-65D6-5809-4F4BB674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C8792-8BC0-FA37-6B75-ED42F1FC2D4E}"/>
              </a:ext>
            </a:extLst>
          </p:cNvPr>
          <p:cNvSpPr txBox="1"/>
          <p:nvPr/>
        </p:nvSpPr>
        <p:spPr>
          <a:xfrm>
            <a:off x="212319" y="6496312"/>
            <a:ext cx="995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[3] </a:t>
            </a:r>
            <a:r>
              <a:rPr lang="en-AU" dirty="0"/>
              <a:t>Steffen </a:t>
            </a:r>
            <a:r>
              <a:rPr lang="en-AU" dirty="0" err="1"/>
              <a:t>Rendle</a:t>
            </a:r>
            <a:r>
              <a:rPr lang="en-AU" dirty="0"/>
              <a:t>. Factorization Machines. ICDM 2010.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B5EDDD-0190-F20A-D33C-C819623C1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2"/>
          <a:stretch/>
        </p:blipFill>
        <p:spPr>
          <a:xfrm>
            <a:off x="7263368" y="2100262"/>
            <a:ext cx="4368800" cy="3229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38FB26A-40B3-4CF9-3D20-E384D5005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1778001"/>
                <a:ext cx="6500812" cy="41313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 typeface="Calibri" panose="020F0502020204030204" pitchFamily="34" charset="0"/>
                  <a:buChar char="–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Explicit</a:t>
                </a:r>
                <a:r>
                  <a:rPr lang="en-US" sz="2400" dirty="0">
                    <a:cs typeface="Times New Roman" panose="02020603050405020304" pitchFamily="18" charset="0"/>
                  </a:rPr>
                  <a:t> feature interaction modelling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cs typeface="Times New Roman" panose="02020603050405020304" pitchFamily="18" charset="0"/>
                  </a:rPr>
                  <a:t> Model feature interactions individually</a:t>
                </a:r>
              </a:p>
              <a:p>
                <a:pPr lvl="2">
                  <a:spcBef>
                    <a:spcPts val="1100"/>
                  </a:spcBef>
                </a:pPr>
                <a:r>
                  <a:rPr lang="en-US" dirty="0">
                    <a:cs typeface="Times New Roman" panose="02020603050405020304" pitchFamily="18" charset="0"/>
                  </a:rPr>
                  <a:t>e.g., dot product</a:t>
                </a:r>
                <a:r>
                  <a:rPr lang="en-AU" dirty="0"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⊺</m:t>
                        </m:r>
                      </m:sup>
                    </m:sSup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[3]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cs typeface="Times New Roman" panose="02020603050405020304" pitchFamily="18" charset="0"/>
                  </a:rPr>
                  <a:t> Linearly aggregate modelling results</a:t>
                </a:r>
              </a:p>
              <a:p>
                <a:pPr lvl="1">
                  <a:spcBef>
                    <a:spcPts val="1100"/>
                  </a:spcBef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Advantages</a:t>
                </a:r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Disadvantages</a:t>
                </a:r>
                <a:r>
                  <a:rPr lang="en-US" dirty="0">
                    <a:cs typeface="Times New Roman" panose="02020603050405020304" pitchFamily="18" charset="0"/>
                  </a:rPr>
                  <a:t>:</a:t>
                </a:r>
              </a:p>
              <a:p>
                <a:pPr lvl="2">
                  <a:spcBef>
                    <a:spcPts val="1100"/>
                  </a:spcBef>
                </a:pP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Flexible of </a:t>
                </a:r>
                <a:r>
                  <a:rPr lang="en-US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which</a:t>
                </a: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feature interactions to model</a:t>
                </a:r>
              </a:p>
              <a:p>
                <a:pPr lvl="2">
                  <a:spcBef>
                    <a:spcPts val="1100"/>
                  </a:spcBef>
                </a:pP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Flexible of </a:t>
                </a:r>
                <a:r>
                  <a:rPr lang="en-US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how</a:t>
                </a: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to model each interaction</a:t>
                </a:r>
                <a:endParaRPr lang="en-US" dirty="0">
                  <a:solidFill>
                    <a:schemeClr val="accent3">
                      <a:lumMod val="50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lvl="2">
                  <a:spcBef>
                    <a:spcPts val="1100"/>
                  </a:spcBef>
                </a:pP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Usually not deep neural network</a:t>
                </a:r>
                <a:r>
                  <a:rPr lang="zh-CN" altLang="en-US" dirty="0">
                    <a:solidFill>
                      <a:schemeClr val="accent3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AU" altLang="zh-CN" dirty="0">
                    <a:solidFill>
                      <a:schemeClr val="accent3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(DNN)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-based models.</a:t>
                </a:r>
              </a:p>
              <a:p>
                <a:pPr>
                  <a:spcBef>
                    <a:spcPts val="1100"/>
                  </a:spcBef>
                </a:pPr>
                <a:endParaRPr lang="en-US" dirty="0">
                  <a:solidFill>
                    <a:schemeClr val="accent3">
                      <a:lumMod val="50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lvl="1" indent="0">
                  <a:buFont typeface="Arial" panose="020B0604020202020204" pitchFamily="34" charset="0"/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38FB26A-40B3-4CF9-3D20-E384D5005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778001"/>
                <a:ext cx="6500812" cy="4131358"/>
              </a:xfrm>
              <a:prstGeom prst="rect">
                <a:avLst/>
              </a:prstGeom>
              <a:blipFill>
                <a:blip r:embed="rId4"/>
                <a:stretch>
                  <a:fillRect l="-1563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220882B-2F05-8727-F089-772891335F74}"/>
              </a:ext>
            </a:extLst>
          </p:cNvPr>
          <p:cNvSpPr txBox="1"/>
          <p:nvPr/>
        </p:nvSpPr>
        <p:spPr>
          <a:xfrm>
            <a:off x="7201261" y="5492669"/>
            <a:ext cx="46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</a:t>
            </a:r>
            <a:r>
              <a:rPr lang="en-US" altLang="zh-CN" i="1" dirty="0"/>
              <a:t>2</a:t>
            </a:r>
            <a:r>
              <a:rPr lang="en-US" i="1" dirty="0"/>
              <a:t>. </a:t>
            </a:r>
            <a:r>
              <a:rPr lang="en-AU" i="1" dirty="0"/>
              <a:t>Explicit feature interaction modelling.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5459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454963" y="93878"/>
            <a:ext cx="10641129" cy="826380"/>
            <a:chOff x="454963" y="93878"/>
            <a:chExt cx="10641129" cy="826380"/>
          </a:xfrm>
        </p:grpSpPr>
        <p:sp>
          <p:nvSpPr>
            <p:cNvPr id="18" name="AutoShape 18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8" name="TextBox 38"/>
            <p:cNvSpPr txBox="1"/>
            <p:nvPr/>
          </p:nvSpPr>
          <p:spPr>
            <a:xfrm>
              <a:off x="1094842" y="93878"/>
              <a:ext cx="10001250" cy="826380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Introduction to Machine Learning</a:t>
              </a: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8381B1E8-54B4-E142-AB87-9B55255FC233}"/>
              </a:ext>
            </a:extLst>
          </p:cNvPr>
          <p:cNvSpPr txBox="1"/>
          <p:nvPr/>
        </p:nvSpPr>
        <p:spPr>
          <a:xfrm>
            <a:off x="453239" y="1563135"/>
            <a:ext cx="6658287" cy="159057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What is Machine Learning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latin typeface="微软雅黑"/>
                <a:ea typeface="微软雅黑"/>
              </a:rPr>
              <a:t>Machine Learning is a branch of artificial intelligence that involves the construction and study of algorithms that can learn from and make decisions based on data.</a:t>
            </a:r>
            <a:endParaRPr lang="en-US" sz="1900" dirty="0">
              <a:ea typeface="Calibri"/>
              <a:cs typeface="Calibri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B1E29115-2CCB-C48B-63BC-BC73398965EE}"/>
              </a:ext>
            </a:extLst>
          </p:cNvPr>
          <p:cNvSpPr txBox="1"/>
          <p:nvPr/>
        </p:nvSpPr>
        <p:spPr>
          <a:xfrm>
            <a:off x="453239" y="3426946"/>
            <a:ext cx="6452341" cy="297040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Machine Learning vs Traditional Methods</a:t>
            </a:r>
            <a:endParaRPr lang="zh-CN" dirty="0">
              <a:solidFill>
                <a:schemeClr val="accent1">
                  <a:alpha val="100000"/>
                </a:schemeClr>
              </a:solidFill>
            </a:endParaRPr>
          </a:p>
          <a:p>
            <a:pPr marL="342900" indent="-171450">
              <a:lnSpc>
                <a:spcPct val="120000"/>
              </a:lnSpc>
              <a:buFont typeface="Arial"/>
              <a:buChar char="•"/>
            </a:pPr>
            <a:endParaRPr lang="en-US" sz="1900" dirty="0">
              <a:solidFill>
                <a:srgbClr val="404040"/>
              </a:solidFill>
              <a:latin typeface="微软雅黑"/>
              <a:ea typeface="微软雅黑"/>
              <a:cs typeface="Calibri"/>
            </a:endParaRPr>
          </a:p>
          <a:p>
            <a:pPr marL="342900" indent="-171450">
              <a:lnSpc>
                <a:spcPct val="120000"/>
              </a:lnSpc>
              <a:buFont typeface="Arial"/>
              <a:buChar char="•"/>
            </a:pPr>
            <a:r>
              <a:rPr lang="en-US" sz="1900" dirty="0">
                <a:solidFill>
                  <a:srgbClr val="404040"/>
                </a:solidFill>
                <a:latin typeface="Arial"/>
                <a:ea typeface="微软雅黑"/>
                <a:cs typeface="Arial"/>
              </a:rPr>
              <a:t>Traditional Methods: Rule-based decisions</a:t>
            </a:r>
          </a:p>
          <a:p>
            <a:pPr marL="285750" indent="-57150">
              <a:lnSpc>
                <a:spcPct val="120000"/>
              </a:lnSpc>
            </a:pPr>
            <a:r>
              <a:rPr lang="en-US" sz="1400" dirty="0">
                <a:solidFill>
                  <a:srgbClr val="404040"/>
                </a:solidFill>
                <a:latin typeface="Calibri"/>
                <a:ea typeface="Calibri"/>
                <a:cs typeface="Calibri"/>
              </a:rPr>
              <a:t> Traditional</a:t>
            </a:r>
            <a:r>
              <a:rPr lang="en-US" sz="1400" dirty="0">
                <a:solidFill>
                  <a:srgbClr val="404040"/>
                </a:solidFill>
                <a:ea typeface="+mn-lt"/>
                <a:cs typeface="+mn-lt"/>
              </a:rPr>
              <a:t> programming relies on explicitly defined rules and logic set by developers, offering stability but lacking adaptability to new scenarios.</a:t>
            </a:r>
            <a:endParaRPr lang="en-US" sz="1400">
              <a:solidFill>
                <a:srgbClr val="404040"/>
              </a:solidFill>
              <a:latin typeface="微软雅黑"/>
              <a:ea typeface="微软雅黑"/>
              <a:cs typeface="Calibri"/>
            </a:endParaRPr>
          </a:p>
          <a:p>
            <a:pPr marL="342900" indent="-171450">
              <a:lnSpc>
                <a:spcPct val="120000"/>
              </a:lnSpc>
              <a:buFont typeface="Arial,Sans-Serif"/>
              <a:buChar char="•"/>
            </a:pPr>
            <a:r>
              <a:rPr lang="en-US" sz="1900" dirty="0">
                <a:solidFill>
                  <a:srgbClr val="404040"/>
                </a:solidFill>
                <a:latin typeface="Arial"/>
                <a:ea typeface="微软雅黑"/>
                <a:cs typeface="Arial"/>
              </a:rPr>
              <a:t>Machine Learning: Data-drive decisions</a:t>
            </a:r>
          </a:p>
          <a:p>
            <a:pPr marL="285750" indent="-57150">
              <a:lnSpc>
                <a:spcPct val="120000"/>
              </a:lnSpc>
            </a:pPr>
            <a:r>
              <a:rPr lang="en-US" sz="1400" dirty="0">
                <a:solidFill>
                  <a:srgbClr val="404040"/>
                </a:solidFill>
                <a:ea typeface="+mn-lt"/>
                <a:cs typeface="+mn-lt"/>
              </a:rPr>
              <a:t> Machine learning models learn from vast datasets to derive patterns and make decisions, adapting continually to new data.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rgbClr val="4C678E"/>
              </a:solidFill>
              <a:latin typeface="微软雅黑"/>
              <a:ea typeface="微软雅黑"/>
              <a:cs typeface="Calibri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174F1E9-E4D6-1E54-0266-6B6EEF68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29" y="1223670"/>
            <a:ext cx="4054076" cy="47892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453E-CF69-8E16-96E2-4CBCDC62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000" dirty="0"/>
              <a:t>Explicit vs. Implicit Feature Interaction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2CDAF-6338-65D6-5809-4F4BB674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50</a:t>
            </a:fld>
            <a:endParaRPr lang="en-A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C8792-8BC0-FA37-6B75-ED42F1FC2D4E}"/>
              </a:ext>
            </a:extLst>
          </p:cNvPr>
          <p:cNvSpPr txBox="1"/>
          <p:nvPr/>
        </p:nvSpPr>
        <p:spPr>
          <a:xfrm>
            <a:off x="223894" y="6273225"/>
            <a:ext cx="10736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[1] </a:t>
            </a:r>
            <a:r>
              <a:rPr lang="en-AU" dirty="0"/>
              <a:t>Cheng</a:t>
            </a:r>
            <a:r>
              <a:rPr lang="zh-CN" altLang="en-US" dirty="0"/>
              <a:t> </a:t>
            </a:r>
            <a:r>
              <a:rPr lang="en-US" altLang="zh-CN" dirty="0"/>
              <a:t>et al.</a:t>
            </a:r>
            <a:r>
              <a:rPr lang="en-AU" dirty="0"/>
              <a:t> Wide &amp; Deep Learning for Recommender Systems. </a:t>
            </a:r>
            <a:r>
              <a:rPr lang="en-AU" dirty="0" err="1"/>
              <a:t>RecSys</a:t>
            </a:r>
            <a:r>
              <a:rPr lang="en-AU" dirty="0"/>
              <a:t> 2016.</a:t>
            </a:r>
            <a:endParaRPr lang="en-AU" sz="1600" dirty="0"/>
          </a:p>
          <a:p>
            <a:r>
              <a:rPr lang="en-US" sz="1600" dirty="0"/>
              <a:t>[2] </a:t>
            </a:r>
            <a:r>
              <a:rPr lang="en-AU" dirty="0"/>
              <a:t>Song et al., </a:t>
            </a:r>
            <a:r>
              <a:rPr lang="en-AU" dirty="0" err="1"/>
              <a:t>Autoint</a:t>
            </a:r>
            <a:r>
              <a:rPr lang="en-AU" dirty="0"/>
              <a:t>: Automatic Feature Interaction Learning via Self-attentive Neural Networks. CIKM 2019. </a:t>
            </a: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8FB26A-40B3-4CF9-3D20-E384D500525D}"/>
              </a:ext>
            </a:extLst>
          </p:cNvPr>
          <p:cNvSpPr txBox="1">
            <a:spLocks/>
          </p:cNvSpPr>
          <p:nvPr/>
        </p:nvSpPr>
        <p:spPr>
          <a:xfrm>
            <a:off x="457201" y="1778001"/>
            <a:ext cx="6744060" cy="4260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/>
                </a:solidFill>
                <a:cs typeface="Times New Roman" panose="02020603050405020304" pitchFamily="18" charset="0"/>
              </a:rPr>
              <a:t>Implicit</a:t>
            </a:r>
            <a:r>
              <a:rPr lang="en-US" sz="2400" dirty="0">
                <a:cs typeface="Times New Roman" panose="02020603050405020304" pitchFamily="18" charset="0"/>
              </a:rPr>
              <a:t> feature interaction modelling</a:t>
            </a:r>
          </a:p>
          <a:p>
            <a:pPr lvl="1">
              <a:spcBef>
                <a:spcPts val="1100"/>
              </a:spcBef>
            </a:pPr>
            <a:r>
              <a:rPr lang="en-US" dirty="0">
                <a:cs typeface="Times New Roman" panose="02020603050405020304" pitchFamily="18" charset="0"/>
              </a:rPr>
              <a:t> Model and aggregate feature interactions in a deep neural network</a:t>
            </a:r>
          </a:p>
          <a:p>
            <a:pPr lvl="2">
              <a:spcBef>
                <a:spcPts val="1100"/>
              </a:spcBef>
            </a:pPr>
            <a:r>
              <a:rPr lang="en-US" dirty="0">
                <a:cs typeface="Times New Roman" panose="02020603050405020304" pitchFamily="18" charset="0"/>
              </a:rPr>
              <a:t>e.g., concatenate and feed into a multi-layer perceptron [1]</a:t>
            </a:r>
          </a:p>
          <a:p>
            <a:pPr lvl="1">
              <a:spcBef>
                <a:spcPts val="1100"/>
              </a:spcBef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Advantages</a:t>
            </a:r>
            <a:r>
              <a:rPr lang="en-US" dirty="0"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Disadvantages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lvl="2">
              <a:spcBef>
                <a:spcPts val="1100"/>
              </a:spcBef>
            </a:pP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More accurate prediction</a:t>
            </a:r>
          </a:p>
          <a:p>
            <a:pPr lvl="2">
              <a:spcBef>
                <a:spcPts val="110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Cannot choose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which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 interactions to model</a:t>
            </a:r>
          </a:p>
          <a:p>
            <a:pPr lvl="2">
              <a:spcBef>
                <a:spcPts val="110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Cannot choose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how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 to model each interaction</a:t>
            </a:r>
            <a:r>
              <a:rPr lang="en-US" dirty="0">
                <a:cs typeface="Times New Roman" panose="02020603050405020304" pitchFamily="18" charset="0"/>
              </a:rPr>
              <a:t> </a:t>
            </a:r>
          </a:p>
          <a:p>
            <a:pPr lvl="2">
              <a:spcBef>
                <a:spcPts val="110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Less effective interaction modelling [2]</a:t>
            </a:r>
            <a:endParaRPr 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2">
              <a:spcBef>
                <a:spcPts val="1100"/>
              </a:spcBef>
            </a:pP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CED5D-7AB9-75D2-BA37-D6E3219E0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9"/>
          <a:stretch/>
        </p:blipFill>
        <p:spPr>
          <a:xfrm>
            <a:off x="8128093" y="2085965"/>
            <a:ext cx="2616200" cy="330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9E3C4-3DD9-72B7-9B55-E600E962A9E4}"/>
              </a:ext>
            </a:extLst>
          </p:cNvPr>
          <p:cNvSpPr txBox="1"/>
          <p:nvPr/>
        </p:nvSpPr>
        <p:spPr>
          <a:xfrm>
            <a:off x="7201261" y="5492669"/>
            <a:ext cx="46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</a:t>
            </a:r>
            <a:r>
              <a:rPr lang="en-US" altLang="zh-CN" i="1" dirty="0"/>
              <a:t>3</a:t>
            </a:r>
            <a:r>
              <a:rPr lang="en-US" i="1" dirty="0"/>
              <a:t>. </a:t>
            </a:r>
            <a:r>
              <a:rPr lang="en-AU" i="1" dirty="0"/>
              <a:t>Implicit feature interaction modelling.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4047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B04F-D842-E64A-AADF-522DC13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33F1-06CF-4749-951C-46E4444C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3200" dirty="0"/>
              <a:t>Can we combine the advantages of both explicit and implicit methods? </a:t>
            </a:r>
          </a:p>
          <a:p>
            <a:pPr marL="0" lvl="1" indent="0">
              <a:buNone/>
            </a:pPr>
            <a:endParaRPr lang="en-US" sz="3600" dirty="0"/>
          </a:p>
          <a:p>
            <a:pPr marL="0" lvl="1" indent="0" algn="ctr">
              <a:buNone/>
            </a:pPr>
            <a:r>
              <a:rPr lang="en-US" sz="3600" dirty="0"/>
              <a:t>	</a:t>
            </a:r>
          </a:p>
          <a:p>
            <a:pPr lvl="2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C285D-CE3E-F70E-F2EF-1AB78556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B9928-6EE7-527B-0D9A-1DB860DB02C0}"/>
              </a:ext>
            </a:extLst>
          </p:cNvPr>
          <p:cNvSpPr txBox="1"/>
          <p:nvPr/>
        </p:nvSpPr>
        <p:spPr>
          <a:xfrm>
            <a:off x="2592758" y="3559815"/>
            <a:ext cx="69964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US" sz="3200" b="1" dirty="0">
                <a:solidFill>
                  <a:schemeClr val="tx2"/>
                </a:solidFill>
              </a:rPr>
              <a:t>Deep neural network-based explicit feature interaction modelling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3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B04F-D842-E64A-AADF-522DC13E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33F1-06CF-4749-951C-46E4444C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RQ1</a:t>
            </a:r>
            <a:r>
              <a:rPr lang="en-US" dirty="0"/>
              <a:t>. There are vast number of possible feature interactions. However,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only part of them</a:t>
            </a:r>
            <a:r>
              <a:rPr lang="en-US" dirty="0"/>
              <a:t> are beneficial to the recommendation. </a:t>
            </a:r>
          </a:p>
          <a:p>
            <a:pPr lvl="2"/>
            <a:r>
              <a:rPr lang="en-US" dirty="0"/>
              <a:t>How to </a:t>
            </a:r>
            <a:r>
              <a:rPr lang="en-US" b="1" dirty="0">
                <a:solidFill>
                  <a:schemeClr val="tx2"/>
                </a:solidFill>
              </a:rPr>
              <a:t>detect</a:t>
            </a:r>
            <a:r>
              <a:rPr lang="en-US" dirty="0"/>
              <a:t> these beneficial feature interactions for recommendation predictions?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RQ2.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Feature interactions serve as different roles in recommender systems, e.g., profile construction, preference matching, decision-making factor learning.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categorize and model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these feature interactions to generate more accurate recommendation predictions? </a:t>
            </a:r>
          </a:p>
          <a:p>
            <a:pPr lvl="1"/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RQ3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Matrix Factorization (MF) is one of the most popular traditional recommendation algorithms. However, it does not consider feature interactions.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to enable feature interaction modelling in matrix factorization?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C285D-CE3E-F70E-F2EF-1AB78556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81352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33C7-465C-5CF9-DA44-54ECDB7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42107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529C-D282-E7A9-CE96-44132966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00584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RQ1. How to </a:t>
            </a:r>
            <a:r>
              <a:rPr lang="en-US" b="1" dirty="0"/>
              <a:t>detect</a:t>
            </a:r>
            <a:r>
              <a:rPr lang="en-US" dirty="0">
                <a:solidFill>
                  <a:schemeClr val="tx1"/>
                </a:solidFill>
              </a:rPr>
              <a:t> beneficial feature interactions for recommendation predictions? </a:t>
            </a:r>
          </a:p>
          <a:p>
            <a:pPr lvl="2"/>
            <a:endParaRPr lang="en-AU" dirty="0"/>
          </a:p>
          <a:p>
            <a:pPr lvl="2"/>
            <a:r>
              <a:rPr lang="en-AU" dirty="0"/>
              <a:t>Detecting Beneficial Feature Interactions for Recommender Systems </a:t>
            </a:r>
            <a:r>
              <a:rPr lang="en-AU" i="1" dirty="0"/>
              <a:t>(</a:t>
            </a:r>
            <a:r>
              <a:rPr lang="en-AU" b="1" i="1" dirty="0"/>
              <a:t>AAAI 2021</a:t>
            </a:r>
            <a:r>
              <a:rPr lang="en-AU" i="1" dirty="0"/>
              <a:t>)</a:t>
            </a:r>
          </a:p>
          <a:p>
            <a:pPr lvl="2"/>
            <a:endParaRPr lang="en-AU" i="1" dirty="0"/>
          </a:p>
          <a:p>
            <a:pPr lvl="2"/>
            <a:r>
              <a:rPr lang="en-AU" dirty="0"/>
              <a:t>Detecting Arbitrary Order Beneficial Feature Interactions for Recommender Systems </a:t>
            </a:r>
            <a:r>
              <a:rPr lang="en-AU" i="1" dirty="0"/>
              <a:t>(</a:t>
            </a:r>
            <a:r>
              <a:rPr lang="en-AU" b="1" i="1" dirty="0"/>
              <a:t>KDD 2022</a:t>
            </a:r>
            <a:r>
              <a:rPr lang="en-AU" i="1" dirty="0"/>
              <a:t>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4E1A8-D1FA-AD61-DC99-F3F9F275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02030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Our Work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668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D82CE6CE-F804-6818-F95B-8E3DBFCC73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AU" dirty="0"/>
                  <a:t>Our Work – RQ1</a:t>
                </a:r>
              </a:p>
              <a:p>
                <a:pPr lvl="1"/>
                <a:r>
                  <a:rPr lang="en-AU" b="1" i="1" dirty="0">
                    <a:solidFill>
                      <a:schemeClr val="tx2"/>
                    </a:solidFill>
                  </a:rPr>
                  <a:t>Detecting Beneficial Feature Interactions</a:t>
                </a:r>
              </a:p>
              <a:p>
                <a:pPr marL="342900" lvl="4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Pairwise beneficial feature interaction detection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-SIGN)</a:t>
                </a:r>
              </a:p>
              <a:p>
                <a:pPr marL="342900" lvl="4" indent="-342900">
                  <a:buFont typeface="Arial" panose="020B0604020202020204" pitchFamily="34" charset="0"/>
                  <a:buChar char="•"/>
                </a:pPr>
                <a:r>
                  <a:rPr lang="en-AU" dirty="0"/>
                  <a:t>Arbitrary order beneficial feature interaction detection (HIRS)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D82CE6CE-F804-6818-F95B-8E3DBFCC7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l="-3383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50181E7-ADB5-7562-A649-43F9E2B5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689" y="852271"/>
            <a:ext cx="4535514" cy="1940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01FCA-2E58-2849-79D6-023F07993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29" y="3856989"/>
            <a:ext cx="5046914" cy="1272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69C440-90C2-5AA2-6799-8F44CA682B65}"/>
                  </a:ext>
                </a:extLst>
              </p:cNvPr>
              <p:cNvSpPr txBox="1"/>
              <p:nvPr/>
            </p:nvSpPr>
            <p:spPr>
              <a:xfrm>
                <a:off x="9000667" y="2839720"/>
                <a:ext cx="1031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-SIGN</a:t>
                </a:r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69C440-90C2-5AA2-6799-8F44CA68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667" y="2839720"/>
                <a:ext cx="103155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44EA6B-BD8F-E955-8046-C07E268B2CA5}"/>
              </a:ext>
            </a:extLst>
          </p:cNvPr>
          <p:cNvSpPr txBox="1"/>
          <p:nvPr/>
        </p:nvSpPr>
        <p:spPr>
          <a:xfrm>
            <a:off x="9179768" y="5217659"/>
            <a:ext cx="673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HIRS</a:t>
            </a:r>
          </a:p>
        </p:txBody>
      </p:sp>
    </p:spTree>
    <p:extLst>
      <p:ext uri="{BB962C8B-B14F-4D97-AF65-F5344CB8AC3E}">
        <p14:creationId xmlns:p14="http://schemas.microsoft.com/office/powerpoint/2010/main" val="3245358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34BCA658-ADEA-74F0-9104-35F1D89EF0C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0063" y="2487775"/>
                <a:ext cx="5457825" cy="2272930"/>
              </a:xfrm>
            </p:spPr>
            <p:txBody>
              <a:bodyPr/>
              <a:lstStyle/>
              <a:p>
                <a:r>
                  <a:rPr lang="en-AU" dirty="0"/>
                  <a:t>Pairwise beneficial feature interaction detection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AU" dirty="0"/>
                  <a:t>-SIGN)</a:t>
                </a:r>
              </a:p>
            </p:txBody>
          </p:sp>
        </mc:Choice>
        <mc:Fallback xmlns="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34BCA658-ADEA-74F0-9104-35F1D89EF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0063" y="2487775"/>
                <a:ext cx="5457825" cy="2272930"/>
              </a:xfrm>
              <a:blipFill>
                <a:blip r:embed="rId2"/>
                <a:stretch>
                  <a:fillRect l="-3721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7DDDE7-4D86-E288-E3B6-753194910F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AAAI 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7E90C-BAAF-DFFA-3321-60358CC09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BE805-7CE1-97C2-033C-8302E9155C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418094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DBAA4-3DBA-B97E-35B6-1A497AEC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0" y="2339010"/>
            <a:ext cx="298722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D226F-BBD8-F47D-7E73-923477E40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0" y="2339010"/>
            <a:ext cx="2987235" cy="23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033C7-465C-5CF9-DA44-54ECDB7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Background: Graph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7529C-D282-E7A9-CE96-44132966B2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778001"/>
                <a:ext cx="7406640" cy="41313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i="1" dirty="0">
                    <a:cs typeface="Times New Roman" panose="02020603050405020304" pitchFamily="18" charset="0"/>
                  </a:rPr>
                  <a:t>Graphs:</a:t>
                </a:r>
              </a:p>
              <a:p>
                <a:pPr lvl="1"/>
                <a:r>
                  <a:rPr lang="en-US" dirty="0">
                    <a:cs typeface="Times New Roman" panose="02020603050405020304" pitchFamily="18" charset="0"/>
                  </a:rPr>
                  <a:t>A flexible data structure that can represent entity relations.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𝑛𝑜𝑑𝑒𝑠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=1: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cs typeface="Times New Roman" panose="02020603050405020304" pitchFamily="18" charset="0"/>
                  </a:rPr>
                  <a:t>edges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A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</a:p>
              <a:p>
                <a:pPr lvl="2"/>
                <a:r>
                  <a:rPr lang="en-US" dirty="0">
                    <a:cs typeface="Times New Roman" panose="02020603050405020304" pitchFamily="18" charset="0"/>
                  </a:rPr>
                  <a:t>Graph classification: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b="1" i="1" dirty="0">
                    <a:cs typeface="Times New Roman" panose="02020603050405020304" pitchFamily="18" charset="0"/>
                  </a:rPr>
                  <a:t>Graph Neural Networks (GNNs) </a:t>
                </a:r>
                <a:r>
                  <a:rPr lang="en-US" i="1" dirty="0">
                    <a:cs typeface="Times New Roman" panose="02020603050405020304" pitchFamily="18" charset="0"/>
                  </a:rPr>
                  <a:t>[4]:</a:t>
                </a:r>
              </a:p>
              <a:p>
                <a:pPr lvl="1"/>
                <a:r>
                  <a:rPr lang="en-US" dirty="0">
                    <a:cs typeface="Times New Roman" panose="02020603050405020304" pitchFamily="18" charset="0"/>
                  </a:rPr>
                  <a:t>Learning node embeddings based on node information and graph structures.</a:t>
                </a:r>
              </a:p>
              <a:p>
                <a:pPr lvl="1"/>
                <a:r>
                  <a:rPr lang="en-US" i="1" dirty="0">
                    <a:cs typeface="Times New Roman" panose="02020603050405020304" pitchFamily="18" charset="0"/>
                  </a:rPr>
                  <a:t>Node embedding</a:t>
                </a:r>
                <a:r>
                  <a:rPr lang="en-US" dirty="0">
                    <a:cs typeface="Times New Roman" panose="02020603050405020304" pitchFamily="18" charset="0"/>
                  </a:rPr>
                  <a:t> updating:</a:t>
                </a:r>
              </a:p>
              <a:p>
                <a:pPr lvl="2"/>
                <a:r>
                  <a:rPr lang="en-US" i="1" dirty="0">
                    <a:cs typeface="Times New Roman" panose="02020603050405020304" pitchFamily="18" charset="0"/>
                  </a:rPr>
                  <a:t>Message passing</a:t>
                </a:r>
                <a:r>
                  <a:rPr lang="en-US" dirty="0"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dirty="0">
                    <a:cs typeface="Times New Roman" panose="02020603050405020304" pitchFamily="18" charset="0"/>
                  </a:rPr>
                  <a:t>Graph embedding: </a:t>
                </a:r>
              </a:p>
              <a:p>
                <a:pPr lvl="2"/>
                <a:r>
                  <a:rPr lang="en-US" dirty="0">
                    <a:cs typeface="Times New Roman" panose="02020603050405020304" pitchFamily="18" charset="0"/>
                  </a:rPr>
                  <a:t>Aggregation of all the updated node embeddings.</a:t>
                </a:r>
              </a:p>
              <a:p>
                <a:pPr marL="0" lvl="1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7529C-D282-E7A9-CE96-44132966B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778001"/>
                <a:ext cx="7406640" cy="4131358"/>
              </a:xfrm>
              <a:blipFill>
                <a:blip r:embed="rId5"/>
                <a:stretch>
                  <a:fillRect l="-1027" t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4E1A8-D1FA-AD61-DC99-F3F9F275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57</a:t>
            </a:fld>
            <a:endParaRPr lang="en-A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6ED9D-A49F-4FEE-341E-2A38D4A23050}"/>
              </a:ext>
            </a:extLst>
          </p:cNvPr>
          <p:cNvSpPr txBox="1"/>
          <p:nvPr/>
        </p:nvSpPr>
        <p:spPr>
          <a:xfrm>
            <a:off x="9586521" y="3340584"/>
            <a:ext cx="102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 passing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6FFF4-AA3C-7F73-1FB0-558ABB7EF458}"/>
              </a:ext>
            </a:extLst>
          </p:cNvPr>
          <p:cNvSpPr txBox="1"/>
          <p:nvPr/>
        </p:nvSpPr>
        <p:spPr>
          <a:xfrm>
            <a:off x="275623" y="6482205"/>
            <a:ext cx="676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[4] Xu, et. al. How Powerful are Graph Neural Networks, ICLR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5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DBAA4-3DBA-B97E-35B6-1A497AEC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0" y="2339010"/>
            <a:ext cx="2987229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D226F-BBD8-F47D-7E73-923477E40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0" y="2339010"/>
            <a:ext cx="2987235" cy="23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033C7-465C-5CF9-DA44-54ECDB7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Background: Graph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7529C-D282-E7A9-CE96-44132966B2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778001"/>
                <a:ext cx="7406640" cy="413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i="1" dirty="0">
                    <a:cs typeface="Times New Roman" panose="02020603050405020304" pitchFamily="18" charset="0"/>
                  </a:rPr>
                  <a:t>Graphs:</a:t>
                </a:r>
              </a:p>
              <a:p>
                <a:pPr lvl="1"/>
                <a:r>
                  <a:rPr lang="en-US" dirty="0">
                    <a:cs typeface="Times New Roman" panose="02020603050405020304" pitchFamily="18" charset="0"/>
                  </a:rPr>
                  <a:t>A flexible data structure that can represent entity relations.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AU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𝑛𝑜𝑑𝑒𝑠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=1: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cs typeface="Times New Roman" panose="02020603050405020304" pitchFamily="18" charset="0"/>
                  </a:rPr>
                  <a:t>edges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A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AU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</a:p>
              <a:p>
                <a:pPr lvl="2"/>
                <a:r>
                  <a:rPr lang="en-US" dirty="0">
                    <a:cs typeface="Times New Roman" panose="02020603050405020304" pitchFamily="18" charset="0"/>
                  </a:rPr>
                  <a:t>Graph classification: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altLang="zh-CN" b="1" i="1" dirty="0" err="1">
                    <a:cs typeface="Times New Roman" panose="02020603050405020304" pitchFamily="18" charset="0"/>
                  </a:rPr>
                  <a:t>GraphSAGE</a:t>
                </a:r>
                <a:r>
                  <a:rPr lang="en-US" altLang="zh-CN" b="1" i="1" dirty="0"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7529C-D282-E7A9-CE96-44132966B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778001"/>
                <a:ext cx="7406640" cy="4131358"/>
              </a:xfrm>
              <a:blipFill>
                <a:blip r:embed="rId5"/>
                <a:stretch>
                  <a:fillRect l="-2055" t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4E1A8-D1FA-AD61-DC99-F3F9F275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58</a:t>
            </a:fld>
            <a:endParaRPr lang="en-AU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6ED9D-A49F-4FEE-341E-2A38D4A23050}"/>
              </a:ext>
            </a:extLst>
          </p:cNvPr>
          <p:cNvSpPr txBox="1"/>
          <p:nvPr/>
        </p:nvSpPr>
        <p:spPr>
          <a:xfrm>
            <a:off x="9586521" y="3340584"/>
            <a:ext cx="102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 passing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D61DE7-63B3-B248-8A4F-AB483671A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77" y="4679010"/>
            <a:ext cx="6004146" cy="10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6D32-5991-8C65-7B4A-596F226F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515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Explicit Feature Interaction Modelling vs. GNNs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97BD596-A738-205A-AB4E-1324620CA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996" y="2012949"/>
                <a:ext cx="8229600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0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Data in recommendation vs. Graphs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data sample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 graph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with label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sz="2000" dirty="0">
                    <a:solidFill>
                      <a:schemeClr val="tx1"/>
                    </a:solidFill>
                  </a:rPr>
                  <a:t>F</a:t>
                </a:r>
                <a:r>
                  <a:rPr lang="en-US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eature set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sSub>
                      <m:sSubPr>
                        <m:ctrlP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AU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=1: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A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Node set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AU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=1: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2000" dirty="0">
                    <a:cs typeface="Times New Roman" panose="02020603050405020304" pitchFamily="18" charset="0"/>
                  </a:rPr>
                  <a:t>Pairwise feature interaction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A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1000" b="1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b="1" dirty="0">
                    <a:cs typeface="Times New Roman" panose="02020603050405020304" pitchFamily="18" charset="0"/>
                  </a:rPr>
                  <a:t>Feature Graph</a:t>
                </a:r>
                <a:r>
                  <a:rPr lang="en-US" sz="2400" dirty="0"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AU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A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A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sz="2000" b="1" i="1" dirty="0">
                    <a:cs typeface="Times New Roman" panose="02020603050405020304" pitchFamily="18" charset="0"/>
                  </a:rPr>
                  <a:t>Recommendation Prediction vs. Graph Classification</a:t>
                </a: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Recommendation prediction: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cs typeface="Times New Roman" panose="02020603050405020304" pitchFamily="18" charset="0"/>
                  </a:rPr>
                  <a:t>Graph classification: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𝐺𝑁𝑁</m:t>
                        </m:r>
                      </m:sub>
                    </m:sSub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lvl="1" indent="0">
                  <a:buNone/>
                </a:pPr>
                <a:endParaRPr lang="en-US" b="1" dirty="0"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97BD596-A738-205A-AB4E-1324620CA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996" y="2012949"/>
                <a:ext cx="8229600" cy="4525963"/>
              </a:xfrm>
              <a:blipFill>
                <a:blip r:embed="rId3"/>
                <a:stretch>
                  <a:fillRect l="-616" t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4208-6FC8-A41E-65A4-9C286C81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59</a:t>
            </a:fld>
            <a:endParaRPr lang="en-AU" noProof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49DB3-9839-5A8D-AD49-2E34A7A6D179}"/>
              </a:ext>
            </a:extLst>
          </p:cNvPr>
          <p:cNvCxnSpPr/>
          <p:nvPr/>
        </p:nvCxnSpPr>
        <p:spPr>
          <a:xfrm>
            <a:off x="10767996" y="3679620"/>
            <a:ext cx="49149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62FFA-1CF6-5A34-0E12-8CAFAB341814}"/>
                  </a:ext>
                </a:extLst>
              </p:cNvPr>
              <p:cNvSpPr txBox="1"/>
              <p:nvPr/>
            </p:nvSpPr>
            <p:spPr>
              <a:xfrm>
                <a:off x="11602387" y="3448786"/>
                <a:ext cx="4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62FFA-1CF6-5A34-0E12-8CAFAB341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387" y="3448786"/>
                <a:ext cx="409086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1487E3-46DB-F828-46B1-BA868344A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879406"/>
            <a:ext cx="2043095" cy="1600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FED776-E01E-48BF-7B0C-71E815995879}"/>
                  </a:ext>
                </a:extLst>
              </p:cNvPr>
              <p:cNvSpPr txBox="1"/>
              <p:nvPr/>
            </p:nvSpPr>
            <p:spPr>
              <a:xfrm>
                <a:off x="9023610" y="3514747"/>
                <a:ext cx="404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FED776-E01E-48BF-7B0C-71E815995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610" y="3514747"/>
                <a:ext cx="4047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70D1974-F9A9-1595-9FFA-87F96C8BF7DD}"/>
              </a:ext>
            </a:extLst>
          </p:cNvPr>
          <p:cNvSpPr txBox="1"/>
          <p:nvPr/>
        </p:nvSpPr>
        <p:spPr>
          <a:xfrm>
            <a:off x="7153027" y="4731791"/>
            <a:ext cx="503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</a:t>
            </a:r>
            <a:r>
              <a:rPr lang="en-US" altLang="zh-CN" i="1" dirty="0"/>
              <a:t>4</a:t>
            </a:r>
            <a:r>
              <a:rPr lang="en-US" i="1" dirty="0"/>
              <a:t>. </a:t>
            </a:r>
            <a:r>
              <a:rPr lang="en-AU" i="1" dirty="0"/>
              <a:t>Recommendation prediction can be considered as graph classification.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DF026F-2D00-B15C-DBD0-C936CE64CC41}"/>
                  </a:ext>
                </a:extLst>
              </p:cNvPr>
              <p:cNvSpPr txBox="1"/>
              <p:nvPr/>
            </p:nvSpPr>
            <p:spPr>
              <a:xfrm>
                <a:off x="8604596" y="2806158"/>
                <a:ext cx="404150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DF026F-2D00-B15C-DBD0-C936CE64C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596" y="2806158"/>
                <a:ext cx="404150" cy="358368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34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Machine Learning Applications</a:t>
              </a: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82D1EDB1-891E-2C25-53E4-6F21C3933674}"/>
              </a:ext>
            </a:extLst>
          </p:cNvPr>
          <p:cNvSpPr txBox="1"/>
          <p:nvPr/>
        </p:nvSpPr>
        <p:spPr>
          <a:xfrm>
            <a:off x="-562820" y="1274306"/>
            <a:ext cx="6658287" cy="186344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Recommender Systems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1900" dirty="0">
              <a:ea typeface="+mn-lt"/>
              <a:cs typeface="+mn-lt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B1F86057-C223-7FD0-86F6-CE0A325FC6FF}"/>
              </a:ext>
            </a:extLst>
          </p:cNvPr>
          <p:cNvSpPr txBox="1"/>
          <p:nvPr/>
        </p:nvSpPr>
        <p:spPr>
          <a:xfrm>
            <a:off x="189234" y="5149224"/>
            <a:ext cx="1789024" cy="224959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Computer Visions</a:t>
            </a:r>
            <a:endParaRPr lang="zh-CN" altLang="en-US" dirty="0"/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C002680-3D08-84BD-5846-C1BD0C599A5D}"/>
              </a:ext>
            </a:extLst>
          </p:cNvPr>
          <p:cNvSpPr txBox="1"/>
          <p:nvPr/>
        </p:nvSpPr>
        <p:spPr>
          <a:xfrm>
            <a:off x="5434493" y="1106965"/>
            <a:ext cx="3329144" cy="224959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Natural Language Processing</a:t>
            </a:r>
            <a:endParaRPr lang="zh-CN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3467431-E9EA-B654-3A5F-D68C689103C4}"/>
              </a:ext>
            </a:extLst>
          </p:cNvPr>
          <p:cNvSpPr txBox="1"/>
          <p:nvPr/>
        </p:nvSpPr>
        <p:spPr>
          <a:xfrm>
            <a:off x="5826251" y="2961368"/>
            <a:ext cx="6658287" cy="224959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Game Playing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0AA0CB-0E8B-A4B7-6910-4D0BB51F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11" y="1143272"/>
            <a:ext cx="3433551" cy="2035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79A5AE-9A1D-9025-41F2-16132449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58" y="4827909"/>
            <a:ext cx="3433551" cy="19362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D7E348-2680-F096-8D9A-CBC9847B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758" y="4490071"/>
            <a:ext cx="4534029" cy="2148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581C63-BE57-1B6A-C65F-547B49C4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53" y="2160886"/>
            <a:ext cx="4322884" cy="17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2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3D32-8606-F91C-307C-F4696A8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8FA-612D-D590-180B-2554F1EB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201400" cy="4525963"/>
          </a:xfrm>
        </p:spPr>
        <p:txBody>
          <a:bodyPr/>
          <a:lstStyle/>
          <a:p>
            <a:pPr lvl="1" algn="just"/>
            <a:r>
              <a:rPr lang="en-US" dirty="0">
                <a:cs typeface="Times New Roman" panose="02020603050405020304" pitchFamily="18" charset="0"/>
              </a:rPr>
              <a:t>Most feature interaction-based methods considers </a:t>
            </a:r>
            <a:r>
              <a:rPr lang="en-US" i="1" dirty="0">
                <a:cs typeface="Times New Roman" panose="02020603050405020304" pitchFamily="18" charset="0"/>
              </a:rPr>
              <a:t>all</a:t>
            </a:r>
            <a:r>
              <a:rPr lang="en-US" dirty="0">
                <a:cs typeface="Times New Roman" panose="02020603050405020304" pitchFamily="18" charset="0"/>
              </a:rPr>
              <a:t> feature interactions</a:t>
            </a:r>
          </a:p>
          <a:p>
            <a:pPr lvl="2" algn="just"/>
            <a:r>
              <a:rPr lang="en-US" b="1" dirty="0">
                <a:cs typeface="Times New Roman" panose="02020603050405020304" pitchFamily="18" charset="0"/>
              </a:rPr>
              <a:t>Not all</a:t>
            </a:r>
            <a:r>
              <a:rPr lang="en-US" dirty="0">
                <a:cs typeface="Times New Roman" panose="02020603050405020304" pitchFamily="18" charset="0"/>
              </a:rPr>
              <a:t> feature interactions are beneficial to the recommendation result.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C2B9A-86D2-3DC3-6CC3-F25AD257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60</a:t>
            </a:fld>
            <a:endParaRPr lang="en-AU" noProof="0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24BD3BA-FEFB-10A5-57D7-BFE92EFE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8878" y="3866464"/>
            <a:ext cx="888329" cy="836392"/>
          </a:xfrm>
          <a:prstGeom prst="rect">
            <a:avLst/>
          </a:prstGeom>
        </p:spPr>
      </p:pic>
      <p:pic>
        <p:nvPicPr>
          <p:cNvPr id="7" name="Graphic 6" descr="Long sleeve shirt with solid fill">
            <a:extLst>
              <a:ext uri="{FF2B5EF4-FFF2-40B4-BE49-F238E27FC236}">
                <a16:creationId xmlns:a16="http://schemas.microsoft.com/office/drawing/2014/main" id="{6A29B5CF-24B8-B68F-6AAE-4F7D5FE8D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719" y="3880719"/>
            <a:ext cx="888329" cy="8363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9509F0-A96D-EDD6-6463-9667EB7289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57207" y="4284660"/>
            <a:ext cx="818511" cy="142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3D58-3872-A5E6-A376-B61BB6D7D907}"/>
              </a:ext>
            </a:extLst>
          </p:cNvPr>
          <p:cNvSpPr txBox="1"/>
          <p:nvPr/>
        </p:nvSpPr>
        <p:spPr>
          <a:xfrm>
            <a:off x="2912904" y="3807733"/>
            <a:ext cx="311816" cy="47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845C8-37FC-3AF0-71EF-20E97AD87C7D}"/>
              </a:ext>
            </a:extLst>
          </p:cNvPr>
          <p:cNvSpPr txBox="1"/>
          <p:nvPr/>
        </p:nvSpPr>
        <p:spPr>
          <a:xfrm>
            <a:off x="1971077" y="4780170"/>
            <a:ext cx="598254" cy="340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CBFF0-A9AA-35EE-CAF2-EF88DC61DFBC}"/>
              </a:ext>
            </a:extLst>
          </p:cNvPr>
          <p:cNvSpPr txBox="1"/>
          <p:nvPr/>
        </p:nvSpPr>
        <p:spPr>
          <a:xfrm>
            <a:off x="3620022" y="4805929"/>
            <a:ext cx="595641" cy="340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30F3BE-E0C4-DB81-7890-4406769F7160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4364048" y="3482603"/>
            <a:ext cx="743045" cy="816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4E7287-1767-63D5-EFC5-6AAB4DCE399A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4364048" y="4087862"/>
            <a:ext cx="750867" cy="2110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0941DD-8B8B-77E3-DEB2-50F90076F93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364048" y="4298915"/>
            <a:ext cx="750867" cy="3661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068449-5E93-18B3-0646-307161BD8B8E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4364048" y="4298915"/>
            <a:ext cx="743045" cy="929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CFA8D-855E-7E48-1A2F-A99204EDEC98}"/>
              </a:ext>
            </a:extLst>
          </p:cNvPr>
          <p:cNvSpPr/>
          <p:nvPr/>
        </p:nvSpPr>
        <p:spPr>
          <a:xfrm>
            <a:off x="5107093" y="3285805"/>
            <a:ext cx="1009722" cy="393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3C4208-BCE1-D7C5-2E05-E0C8E428BA2D}"/>
              </a:ext>
            </a:extLst>
          </p:cNvPr>
          <p:cNvSpPr/>
          <p:nvPr/>
        </p:nvSpPr>
        <p:spPr>
          <a:xfrm>
            <a:off x="5114915" y="3891064"/>
            <a:ext cx="1008398" cy="393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FCB62F-BFD8-BE59-BBCD-656462355979}"/>
              </a:ext>
            </a:extLst>
          </p:cNvPr>
          <p:cNvSpPr/>
          <p:nvPr/>
        </p:nvSpPr>
        <p:spPr>
          <a:xfrm>
            <a:off x="5114915" y="4468252"/>
            <a:ext cx="994180" cy="393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2000" dirty="0"/>
              <a:t>Texture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54ED32-80FE-A6C0-9E58-F869F9CA0596}"/>
              </a:ext>
            </a:extLst>
          </p:cNvPr>
          <p:cNvSpPr/>
          <p:nvPr/>
        </p:nvSpPr>
        <p:spPr>
          <a:xfrm>
            <a:off x="5107093" y="5031185"/>
            <a:ext cx="1002002" cy="393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Brand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2067AC-AE24-96E3-57AF-4C667856164E}"/>
              </a:ext>
            </a:extLst>
          </p:cNvPr>
          <p:cNvSpPr/>
          <p:nvPr/>
        </p:nvSpPr>
        <p:spPr>
          <a:xfrm>
            <a:off x="4922560" y="3725632"/>
            <a:ext cx="1323860" cy="1282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990D94-7DBA-3043-084F-0E7185103B2B}"/>
              </a:ext>
            </a:extLst>
          </p:cNvPr>
          <p:cNvCxnSpPr>
            <a:cxnSpLocks/>
            <a:stCxn id="5" idx="6"/>
            <a:endCxn id="24" idx="1"/>
          </p:cNvCxnSpPr>
          <p:nvPr/>
        </p:nvCxnSpPr>
        <p:spPr>
          <a:xfrm flipV="1">
            <a:off x="6246421" y="3657140"/>
            <a:ext cx="716978" cy="1110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88385A-B4E4-9353-1E67-422F3314F821}"/>
              </a:ext>
            </a:extLst>
          </p:cNvPr>
          <p:cNvCxnSpPr>
            <a:cxnSpLocks/>
            <a:stCxn id="20" idx="6"/>
            <a:endCxn id="24" idx="1"/>
          </p:cNvCxnSpPr>
          <p:nvPr/>
        </p:nvCxnSpPr>
        <p:spPr>
          <a:xfrm flipV="1">
            <a:off x="6246420" y="3657140"/>
            <a:ext cx="716979" cy="7096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513E22-D2AF-A676-26F8-882F37E90D26}"/>
              </a:ext>
            </a:extLst>
          </p:cNvPr>
          <p:cNvSpPr txBox="1"/>
          <p:nvPr/>
        </p:nvSpPr>
        <p:spPr>
          <a:xfrm>
            <a:off x="6963399" y="3457085"/>
            <a:ext cx="333738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Beneficial</a:t>
            </a:r>
            <a:r>
              <a:rPr lang="en-US" sz="2000" dirty="0"/>
              <a:t> feature interactions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801DA1-D20F-78E5-B700-E49D314EB50B}"/>
              </a:ext>
            </a:extLst>
          </p:cNvPr>
          <p:cNvCxnSpPr>
            <a:cxnSpLocks/>
            <a:stCxn id="21" idx="6"/>
            <a:endCxn id="26" idx="1"/>
          </p:cNvCxnSpPr>
          <p:nvPr/>
        </p:nvCxnSpPr>
        <p:spPr>
          <a:xfrm>
            <a:off x="6246420" y="4959114"/>
            <a:ext cx="531119" cy="7079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E2FE18-D173-EA99-8D6F-1E27E4CB0871}"/>
              </a:ext>
            </a:extLst>
          </p:cNvPr>
          <p:cNvSpPr txBox="1"/>
          <p:nvPr/>
        </p:nvSpPr>
        <p:spPr>
          <a:xfrm>
            <a:off x="6777539" y="4829850"/>
            <a:ext cx="363554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Unbeneficial</a:t>
            </a:r>
            <a:r>
              <a:rPr lang="en-US" sz="2000" dirty="0"/>
              <a:t> feature interactions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AC0AC6-833B-283F-E8AA-8EB4639FBAC5}"/>
              </a:ext>
            </a:extLst>
          </p:cNvPr>
          <p:cNvSpPr/>
          <p:nvPr/>
        </p:nvSpPr>
        <p:spPr>
          <a:xfrm>
            <a:off x="4939806" y="3093690"/>
            <a:ext cx="1306615" cy="1348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C01BC7-658A-F959-EB38-DA7C1A947C6C}"/>
              </a:ext>
            </a:extLst>
          </p:cNvPr>
          <p:cNvSpPr/>
          <p:nvPr/>
        </p:nvSpPr>
        <p:spPr>
          <a:xfrm>
            <a:off x="4934431" y="4284660"/>
            <a:ext cx="1311989" cy="134890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48632-8336-ED07-543D-D25B2B309124}"/>
              </a:ext>
            </a:extLst>
          </p:cNvPr>
          <p:cNvSpPr txBox="1"/>
          <p:nvPr/>
        </p:nvSpPr>
        <p:spPr>
          <a:xfrm>
            <a:off x="2450815" y="5933525"/>
            <a:ext cx="728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</a:t>
            </a:r>
            <a:r>
              <a:rPr lang="en-US" altLang="zh-CN" i="1" dirty="0"/>
              <a:t>5</a:t>
            </a:r>
            <a:r>
              <a:rPr lang="en-US" i="1" dirty="0"/>
              <a:t>. </a:t>
            </a:r>
            <a:r>
              <a:rPr lang="en-AU" i="1" dirty="0"/>
              <a:t>Some feature interactions are unbeneficial for recommendation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06FB46-3721-BA4A-E386-85332261F8E5}"/>
              </a:ext>
            </a:extLst>
          </p:cNvPr>
          <p:cNvSpPr/>
          <p:nvPr/>
        </p:nvSpPr>
        <p:spPr>
          <a:xfrm>
            <a:off x="4934430" y="3088992"/>
            <a:ext cx="1306615" cy="13489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5" grpId="0" animBg="1"/>
      <p:bldP spid="21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6D32-5991-8C65-7B4A-596F226F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Our Approach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7BD596-A738-205A-AB4E-1324620C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8001"/>
            <a:ext cx="6299627" cy="4131358"/>
          </a:xfrm>
        </p:spPr>
        <p:txBody>
          <a:bodyPr>
            <a:noAutofit/>
          </a:bodyPr>
          <a:lstStyle/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r>
              <a:rPr lang="en-US" sz="2400" b="1" i="1" dirty="0">
                <a:cs typeface="Times New Roman" panose="02020603050405020304" pitchFamily="18" charset="0"/>
              </a:rPr>
              <a:t>Our Goal in graph form:</a:t>
            </a:r>
          </a:p>
          <a:p>
            <a:pPr lvl="1"/>
            <a:r>
              <a:rPr lang="en-US" dirty="0">
                <a:solidFill>
                  <a:schemeClr val="tx2"/>
                </a:solidFill>
                <a:cs typeface="Times New Roman" panose="02020603050405020304" pitchFamily="18" charset="0"/>
              </a:rPr>
              <a:t>Beneficial feature interaction detection</a:t>
            </a:r>
            <a:r>
              <a:rPr lang="en-US" dirty="0">
                <a:solidFill>
                  <a:schemeClr val="tx2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dirty="0">
                <a:solidFill>
                  <a:schemeClr val="tx2"/>
                </a:solidFill>
                <a:cs typeface="Times New Roman" panose="02020603050405020304" pitchFamily="18" charset="0"/>
              </a:rPr>
              <a:t>Edge prediction</a:t>
            </a:r>
          </a:p>
          <a:p>
            <a:pPr lvl="1"/>
            <a:endParaRPr lang="en-US" sz="105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Feature interaction-based recommendation prediction</a:t>
            </a:r>
            <a:endParaRPr lang="en-US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i="1" dirty="0">
                <a:cs typeface="Times New Roman" panose="02020603050405020304" pitchFamily="18" charset="0"/>
              </a:rPr>
              <a:t>Graph classification</a:t>
            </a: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b="1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4208-6FC8-A41E-65A4-9C286C81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61</a:t>
            </a:fld>
            <a:endParaRPr lang="en-AU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F9A37-F009-BD8A-467D-77A8E473AB4E}"/>
              </a:ext>
            </a:extLst>
          </p:cNvPr>
          <p:cNvGrpSpPr/>
          <p:nvPr/>
        </p:nvGrpSpPr>
        <p:grpSpPr>
          <a:xfrm>
            <a:off x="7753586" y="2938680"/>
            <a:ext cx="3629473" cy="1600427"/>
            <a:chOff x="7295214" y="2628786"/>
            <a:chExt cx="3629473" cy="1600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39850C-FD78-EAB7-CD67-4285FFF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214" y="2628786"/>
              <a:ext cx="2043095" cy="160042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BB1C36-36B2-D31E-F5C7-428FC14EF8F7}"/>
                </a:ext>
              </a:extLst>
            </p:cNvPr>
            <p:cNvCxnSpPr/>
            <p:nvPr/>
          </p:nvCxnSpPr>
          <p:spPr>
            <a:xfrm>
              <a:off x="9681210" y="3429000"/>
              <a:ext cx="49149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4EE119-1AC7-A907-D0C9-D5A5FCB45EFD}"/>
                    </a:ext>
                  </a:extLst>
                </p:cNvPr>
                <p:cNvSpPr txBox="1"/>
                <p:nvPr/>
              </p:nvSpPr>
              <p:spPr>
                <a:xfrm>
                  <a:off x="10515601" y="3198166"/>
                  <a:ext cx="4090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4EE119-1AC7-A907-D0C9-D5A5FCB45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5601" y="3198166"/>
                  <a:ext cx="40908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82D449-FF65-342B-5CC8-F79E452D9F95}"/>
                    </a:ext>
                  </a:extLst>
                </p:cNvPr>
                <p:cNvSpPr txBox="1"/>
                <p:nvPr/>
              </p:nvSpPr>
              <p:spPr>
                <a:xfrm>
                  <a:off x="7936824" y="3264127"/>
                  <a:ext cx="4047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82D449-FF65-342B-5CC8-F79E452D9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824" y="3264127"/>
                  <a:ext cx="40472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91A806-2A17-2E51-B283-7FB6B04136F6}"/>
                  </a:ext>
                </a:extLst>
              </p:cNvPr>
              <p:cNvSpPr txBox="1"/>
              <p:nvPr/>
            </p:nvSpPr>
            <p:spPr>
              <a:xfrm>
                <a:off x="8374299" y="3166643"/>
                <a:ext cx="295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91A806-2A17-2E51-B283-7FB6B041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299" y="3166643"/>
                <a:ext cx="295460" cy="461665"/>
              </a:xfrm>
              <a:prstGeom prst="rect">
                <a:avLst/>
              </a:prstGeom>
              <a:blipFill>
                <a:blip r:embed="rId6"/>
                <a:stretch>
                  <a:fillRect l="-41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7874BA-03FE-A87B-D339-27EA0B6ECAFE}"/>
                  </a:ext>
                </a:extLst>
              </p:cNvPr>
              <p:cNvSpPr txBox="1"/>
              <p:nvPr/>
            </p:nvSpPr>
            <p:spPr>
              <a:xfrm>
                <a:off x="10237597" y="3277227"/>
                <a:ext cx="295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7874BA-03FE-A87B-D339-27EA0B6E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597" y="3277227"/>
                <a:ext cx="295460" cy="461665"/>
              </a:xfrm>
              <a:prstGeom prst="rect">
                <a:avLst/>
              </a:prstGeom>
              <a:blipFill>
                <a:blip r:embed="rId7"/>
                <a:stretch>
                  <a:fillRect l="-4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2DEFFF3-1843-AC7D-E926-69B3024C029A}"/>
              </a:ext>
            </a:extLst>
          </p:cNvPr>
          <p:cNvSpPr txBox="1"/>
          <p:nvPr/>
        </p:nvSpPr>
        <p:spPr>
          <a:xfrm>
            <a:off x="7153027" y="4712783"/>
            <a:ext cx="503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6. </a:t>
            </a:r>
            <a:r>
              <a:rPr lang="en-AU" i="1" dirty="0"/>
              <a:t>Our model contains an edge prediction task and a graph classification task.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B3B2B3-4326-A57A-9F78-28D8EC94547C}"/>
                  </a:ext>
                </a:extLst>
              </p:cNvPr>
              <p:cNvSpPr txBox="1"/>
              <p:nvPr/>
            </p:nvSpPr>
            <p:spPr>
              <a:xfrm>
                <a:off x="7976182" y="2865432"/>
                <a:ext cx="404150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B3B2B3-4326-A57A-9F78-28D8EC945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82" y="2865432"/>
                <a:ext cx="404150" cy="358368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7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E86D32-5991-8C65-7B4A-596F226F2F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Our Approach: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-SIGN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E86D32-5991-8C65-7B4A-596F226F2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480" b="-234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A3E061B-57F8-6274-54D7-AD27F75C09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cs typeface="Times New Roman" panose="02020603050405020304" pitchFamily="18" charset="0"/>
                  </a:rPr>
                  <a:t>Edge Prediction Component</a:t>
                </a:r>
              </a:p>
              <a:p>
                <a:endParaRPr lang="en-US" sz="2000" dirty="0"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cs typeface="Times New Roman" panose="02020603050405020304" pitchFamily="18" charset="0"/>
                  </a:rPr>
                  <a:t>Statistical Interaction Graph Network (SIGN)</a:t>
                </a:r>
              </a:p>
              <a:p>
                <a:endParaRPr lang="en-US" sz="2000" dirty="0"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AU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 activation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cs typeface="Times New Roman" panose="02020603050405020304" pitchFamily="18" charset="0"/>
                  </a:rPr>
                  <a:t>egularization</a:t>
                </a: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Times New Roman" panose="02020603050405020304" pitchFamily="18" charset="0"/>
                  </a:rPr>
                  <a:t>Minimize the number of edges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A3E061B-57F8-6274-54D7-AD27F75C0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4525963"/>
              </a:xfrm>
              <a:blipFill>
                <a:blip r:embed="rId4"/>
                <a:stretch>
                  <a:fillRect l="-667" t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4208-6FC8-A41E-65A4-9C286C81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62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37A47-8594-50B7-D7D7-F4BA59FBA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053414"/>
            <a:ext cx="3289261" cy="49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52BAF-7778-AE98-7D03-70648DB2B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22" y="3458515"/>
            <a:ext cx="5299655" cy="40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2083A-6F63-CD76-55C9-0C4131E58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598" y="1887254"/>
            <a:ext cx="5797149" cy="2480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9C0CC-7FE9-01D5-D8C9-3F8B70C63A12}"/>
                  </a:ext>
                </a:extLst>
              </p:cNvPr>
              <p:cNvSpPr txBox="1"/>
              <p:nvPr/>
            </p:nvSpPr>
            <p:spPr>
              <a:xfrm>
                <a:off x="7091399" y="4630501"/>
                <a:ext cx="4316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Figure 7. An overview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-SIGN Model.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9C0CC-7FE9-01D5-D8C9-3F8B70C63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99" y="4630501"/>
                <a:ext cx="4316887" cy="369332"/>
              </a:xfrm>
              <a:prstGeom prst="rect">
                <a:avLst/>
              </a:prstGeom>
              <a:blipFill>
                <a:blip r:embed="rId9"/>
                <a:stretch>
                  <a:fillRect l="-1173" t="-6667" r="-29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99CC28-9869-5EA7-CCF5-072D084D95F3}"/>
              </a:ext>
            </a:extLst>
          </p:cNvPr>
          <p:cNvCxnSpPr>
            <a:cxnSpLocks/>
          </p:cNvCxnSpPr>
          <p:nvPr/>
        </p:nvCxnSpPr>
        <p:spPr>
          <a:xfrm flipV="1">
            <a:off x="4035552" y="3429000"/>
            <a:ext cx="4351211" cy="16916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C953-6EE6-1A9E-554A-501C19F7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2AA4-6412-825E-045E-EDE1F81A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63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784CF-8B08-60AA-903D-875B69F2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95600"/>
            <a:ext cx="5545708" cy="2856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0DC54-6D90-5AD2-6F48-35A99D8A45AF}"/>
              </a:ext>
            </a:extLst>
          </p:cNvPr>
          <p:cNvSpPr txBox="1"/>
          <p:nvPr/>
        </p:nvSpPr>
        <p:spPr>
          <a:xfrm>
            <a:off x="2120625" y="6085746"/>
            <a:ext cx="832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Figure </a:t>
            </a:r>
            <a:r>
              <a:rPr lang="en-US" altLang="zh-CN" i="1" dirty="0"/>
              <a:t>7</a:t>
            </a:r>
            <a:r>
              <a:rPr lang="en-AU" dirty="0"/>
              <a:t>. A </a:t>
            </a:r>
            <a:r>
              <a:rPr lang="en-US" dirty="0"/>
              <a:t>case study on whether a user (u349) will use an app (Gmail) given features.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1499AB-C8D0-D3CA-B50E-41E278FA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1101387" cy="1981200"/>
          </a:xfrm>
        </p:spPr>
        <p:txBody>
          <a:bodyPr/>
          <a:lstStyle/>
          <a:p>
            <a:pPr lvl="1"/>
            <a:r>
              <a:rPr lang="en-US" dirty="0">
                <a:cs typeface="Times New Roman" panose="02020603050405020304" pitchFamily="18" charset="0"/>
              </a:rPr>
              <a:t>We can perform recommendations via the predicted pairwise beneficial feature interactions.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4047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885B-F2FD-6FB9-1EF2-1FF8041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D95DC-E567-43FB-C2AB-1491D39D43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-SIGN </a:t>
                </a:r>
              </a:p>
              <a:p>
                <a:pPr lvl="2" algn="just"/>
                <a:r>
                  <a:rPr lang="en-US" dirty="0">
                    <a:cs typeface="Times New Roman" panose="02020603050405020304" pitchFamily="18" charset="0"/>
                  </a:rPr>
                  <a:t>a graph neural network approach for explicit feature interaction modelling</a:t>
                </a:r>
              </a:p>
              <a:p>
                <a:pPr lvl="2" algn="just"/>
                <a:r>
                  <a:rPr lang="en-US" dirty="0">
                    <a:cs typeface="Times New Roman" panose="02020603050405020304" pitchFamily="18" charset="0"/>
                  </a:rPr>
                  <a:t>Pairwise beneficial feature interaction detection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regularization</a:t>
                </a:r>
              </a:p>
              <a:p>
                <a:r>
                  <a:rPr lang="en-US" sz="2400" b="1" dirty="0"/>
                  <a:t>However…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-SIGN only considers pairwise beneficial feature interactions</a:t>
                </a:r>
              </a:p>
              <a:p>
                <a:pPr lvl="2"/>
                <a:r>
                  <a:rPr lang="en-US" dirty="0"/>
                  <a:t>Beneficial feature interactions may exist in higher order forms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D95DC-E567-43FB-C2AB-1491D39D43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1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1E030-B32A-3BE5-B15D-1EECBA7D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78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4BCA658-ADEA-74F0-9104-35F1D89EF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339650" cy="2272930"/>
          </a:xfrm>
        </p:spPr>
        <p:txBody>
          <a:bodyPr/>
          <a:lstStyle/>
          <a:p>
            <a:r>
              <a:rPr lang="en-AU" dirty="0"/>
              <a:t>Arbitrary order beneficial feature interaction detection</a:t>
            </a:r>
            <a:r>
              <a:rPr lang="en-AU" dirty="0">
                <a:solidFill>
                  <a:schemeClr val="tx2"/>
                </a:solidFill>
              </a:rPr>
              <a:t> (HIRS)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7DDDE7-4D86-E288-E3B6-753194910F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SIGKDD 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BE805-7CE1-97C2-033C-8302E9155C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23589" y="625933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7239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D54-55A0-628A-3274-FC9C4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AE71C-9F49-0FE8-F03F-9D6D92AC4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314627"/>
                <a:ext cx="5486400" cy="4131358"/>
              </a:xfrm>
            </p:spPr>
            <p:txBody>
              <a:bodyPr>
                <a:normAutofit fontScale="92500" lnSpcReduction="20000"/>
              </a:bodyPr>
              <a:lstStyle/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sz="2400" dirty="0"/>
                  <a:t>Some beneficial information is contained in higher-order form of interactions</a:t>
                </a:r>
              </a:p>
              <a:p>
                <a:pPr lvl="2"/>
                <a:r>
                  <a:rPr lang="en-US" dirty="0"/>
                  <a:t>i.e., higher-order beneficial feature interactions.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-SIGN requires examining all possible interactions</a:t>
                </a:r>
              </a:p>
              <a:p>
                <a:pPr lvl="2"/>
                <a:r>
                  <a:rPr lang="en-US" dirty="0"/>
                  <a:t>prohibitive when the order increases.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AE71C-9F49-0FE8-F03F-9D6D92AC4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314627"/>
                <a:ext cx="5486400" cy="4131358"/>
              </a:xfr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987C-7858-298A-6076-3C4D650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A19F9-C252-C82A-09AD-2808CEABB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125980"/>
            <a:ext cx="5253160" cy="2508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DABB8-2E3E-F5D2-6D22-A5925999FB54}"/>
              </a:ext>
            </a:extLst>
          </p:cNvPr>
          <p:cNvSpPr txBox="1"/>
          <p:nvPr/>
        </p:nvSpPr>
        <p:spPr>
          <a:xfrm>
            <a:off x="6732733" y="4831855"/>
            <a:ext cx="507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Figure </a:t>
            </a:r>
            <a:r>
              <a:rPr lang="en-US" altLang="zh-CN" i="1" dirty="0"/>
              <a:t>8</a:t>
            </a:r>
            <a:r>
              <a:rPr lang="en-AU" dirty="0"/>
              <a:t>. </a:t>
            </a:r>
            <a:r>
              <a:rPr lang="en-AU" i="1" dirty="0"/>
              <a:t>Existing studies detect beneficial feature interaction via examining all possible ones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969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D54-55A0-628A-3274-FC9C4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Our Approach: HIRS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E71C-9F49-0FE8-F03F-9D6D92AC4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55" y="1219200"/>
            <a:ext cx="6301740" cy="4131358"/>
          </a:xfrm>
        </p:spPr>
        <p:txBody>
          <a:bodyPr>
            <a:normAutofit fontScale="92500" lnSpcReduction="10000"/>
          </a:bodyPr>
          <a:lstStyle/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We propose to </a:t>
            </a:r>
            <a:r>
              <a:rPr lang="en-AU" b="1" dirty="0">
                <a:solidFill>
                  <a:schemeClr val="tx2"/>
                </a:solidFill>
              </a:rPr>
              <a:t>directly</a:t>
            </a:r>
            <a:r>
              <a:rPr lang="en-AU" dirty="0"/>
              <a:t> generate arbitrary-order beneficial feature interactions.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To ensure the generating effectiveness, we propose mutual information maximization-based methods (s-Infomax and </a:t>
            </a:r>
            <a:r>
              <a:rPr lang="en-AU" dirty="0" err="1"/>
              <a:t>Infomin</a:t>
            </a:r>
            <a:r>
              <a:rPr lang="en-AU" dirty="0"/>
              <a:t>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987C-7858-298A-6076-3C4D650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7333B4-F883-2B95-45C8-53E331BC0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71" y="2220600"/>
            <a:ext cx="4183338" cy="241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6E87E-1F22-4F99-79A9-0C71F37528BC}"/>
              </a:ext>
            </a:extLst>
          </p:cNvPr>
          <p:cNvSpPr txBox="1"/>
          <p:nvPr/>
        </p:nvSpPr>
        <p:spPr>
          <a:xfrm>
            <a:off x="6722695" y="4900666"/>
            <a:ext cx="496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Figure </a:t>
            </a:r>
            <a:r>
              <a:rPr lang="en-US" altLang="zh-CN" i="1" dirty="0"/>
              <a:t>9</a:t>
            </a:r>
            <a:r>
              <a:rPr lang="en-AU" dirty="0"/>
              <a:t>. </a:t>
            </a:r>
            <a:r>
              <a:rPr lang="en-AU" i="1" dirty="0"/>
              <a:t>We propose to detect beneficial feature interactions by directly generating them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858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D54-55A0-628A-3274-FC9C4E36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US" dirty="0"/>
              <a:t>Our Approach: HIRS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20FAF5-7FEE-7ABF-458A-E02A6DA3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778001"/>
            <a:ext cx="5539739" cy="4131358"/>
          </a:xfrm>
        </p:spPr>
        <p:txBody>
          <a:bodyPr>
            <a:normAutofit/>
          </a:bodyPr>
          <a:lstStyle/>
          <a:p>
            <a:pPr marL="342900" lvl="3" indent="-342900"/>
            <a:r>
              <a:rPr lang="en-US" sz="2400" b="1" dirty="0"/>
              <a:t>Beneficial feature interaction detection</a:t>
            </a:r>
          </a:p>
          <a:p>
            <a:pPr marL="558900" lvl="1" indent="-342900"/>
            <a:r>
              <a:rPr lang="en-US" sz="2200" dirty="0"/>
              <a:t>Three properties of beneficial feature interactions based on information theory:</a:t>
            </a:r>
          </a:p>
          <a:p>
            <a:pPr marL="774900" lvl="2" indent="-342900"/>
            <a:r>
              <a:rPr lang="en-US" sz="2000" dirty="0"/>
              <a:t>Sufficiency</a:t>
            </a:r>
          </a:p>
          <a:p>
            <a:pPr marL="774900" lvl="2" indent="-342900"/>
            <a:r>
              <a:rPr lang="en-US" sz="2000" dirty="0"/>
              <a:t>Low redundancy</a:t>
            </a:r>
          </a:p>
          <a:p>
            <a:pPr marL="774900" lvl="2" indent="-342900"/>
            <a:r>
              <a:rPr lang="en-US" sz="2000" dirty="0"/>
              <a:t>Disentanglement</a:t>
            </a:r>
          </a:p>
          <a:p>
            <a:pPr lvl="2" indent="0">
              <a:buNone/>
            </a:pPr>
            <a:endParaRPr lang="en-US" sz="700" dirty="0"/>
          </a:p>
          <a:p>
            <a:pPr marL="558900" lvl="1" indent="-342900"/>
            <a:r>
              <a:rPr lang="en-US" sz="2200" i="1" dirty="0"/>
              <a:t>s-Infomax</a:t>
            </a:r>
            <a:r>
              <a:rPr lang="en-US" sz="2200" dirty="0"/>
              <a:t> and </a:t>
            </a:r>
            <a:r>
              <a:rPr lang="en-US" sz="2200" i="1" dirty="0" err="1"/>
              <a:t>Infomin</a:t>
            </a:r>
            <a:r>
              <a:rPr lang="en-US" sz="2200" dirty="0"/>
              <a:t> </a:t>
            </a:r>
          </a:p>
          <a:p>
            <a:pPr marL="774900" lvl="2" indent="-342900"/>
            <a:r>
              <a:rPr lang="en-US" sz="2000" dirty="0"/>
              <a:t>ensure the detected beneficial feature interactions fits the three properties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987C-7858-298A-6076-3C4D650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68</a:t>
            </a:fld>
            <a:endParaRPr lang="en-AU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5B8CFA-C537-3CAC-87FD-63B56191C3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4528" y="1783398"/>
            <a:ext cx="5805072" cy="4376737"/>
          </a:xfrm>
        </p:spPr>
        <p:txBody>
          <a:bodyPr/>
          <a:lstStyle/>
          <a:p>
            <a:r>
              <a:rPr lang="en-US" sz="2400" b="1" dirty="0"/>
              <a:t>Interaction Learning for recommendation</a:t>
            </a:r>
            <a:endParaRPr lang="en-US" sz="2400" dirty="0"/>
          </a:p>
          <a:p>
            <a:pPr marL="558900" lvl="1" indent="-342900"/>
            <a:r>
              <a:rPr lang="en-US" sz="2200" dirty="0"/>
              <a:t>Represent as a feature </a:t>
            </a:r>
          </a:p>
          <a:p>
            <a:pPr marL="158850"/>
            <a:r>
              <a:rPr lang="en-US" sz="2400" b="1" dirty="0">
                <a:solidFill>
                  <a:schemeClr val="tx2"/>
                </a:solidFill>
              </a:rPr>
              <a:t>hypergraph.</a:t>
            </a:r>
          </a:p>
          <a:p>
            <a:pPr marL="558900" lvl="1" indent="-342900"/>
            <a:r>
              <a:rPr lang="en-US" sz="2200" dirty="0"/>
              <a:t>An interaction-based hypergraph neural network (IHGNN).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FAB03D-D2F2-CA7C-F900-E2229F87A3B2}"/>
              </a:ext>
            </a:extLst>
          </p:cNvPr>
          <p:cNvGrpSpPr/>
          <p:nvPr/>
        </p:nvGrpSpPr>
        <p:grpSpPr>
          <a:xfrm>
            <a:off x="7576309" y="4038600"/>
            <a:ext cx="3121510" cy="1600200"/>
            <a:chOff x="7416597" y="3843680"/>
            <a:chExt cx="3121510" cy="16002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7043F7-A562-5348-EF24-812A100A0322}"/>
                </a:ext>
              </a:extLst>
            </p:cNvPr>
            <p:cNvCxnSpPr/>
            <p:nvPr/>
          </p:nvCxnSpPr>
          <p:spPr>
            <a:xfrm>
              <a:off x="9294630" y="4537548"/>
              <a:ext cx="49149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E5B831-622F-5BDE-D97C-8D8C011FBFCA}"/>
                    </a:ext>
                  </a:extLst>
                </p:cNvPr>
                <p:cNvSpPr txBox="1"/>
                <p:nvPr/>
              </p:nvSpPr>
              <p:spPr>
                <a:xfrm>
                  <a:off x="10129021" y="4306714"/>
                  <a:ext cx="4090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E5B831-622F-5BDE-D97C-8D8C011FB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9021" y="4306714"/>
                  <a:ext cx="40908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6E3E2A-026C-BB1F-95A4-7A5C6193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597" y="3843680"/>
              <a:ext cx="1574800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7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3359-EAED-740B-D5AE-B6C64811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Our Approach: HIRS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BE84-5296-6774-4087-1FC697D0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8001"/>
            <a:ext cx="6486525" cy="465327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Three properties of beneficial feature interactions</a:t>
            </a:r>
            <a:endParaRPr lang="en-AU" sz="2400" i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7E014-4063-A27C-E6D6-3955C3EF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69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250FA-F011-602C-74E2-5AA4624E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32" y="2020286"/>
            <a:ext cx="1878013" cy="176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0FFAA-2E0A-F72D-EAD4-1CE28C59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752" y="2010664"/>
            <a:ext cx="1878013" cy="1746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F00AF-153D-5A49-F1A7-95BE6814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647" y="4091582"/>
            <a:ext cx="2322476" cy="1746223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A3CC4DC-DD41-9DAC-3F43-730BFCB5D0D7}"/>
              </a:ext>
            </a:extLst>
          </p:cNvPr>
          <p:cNvGraphicFramePr>
            <a:graphicFrameLocks noGrp="1"/>
          </p:cNvGraphicFramePr>
          <p:nvPr/>
        </p:nvGraphicFramePr>
        <p:xfrm>
          <a:off x="387919" y="2606341"/>
          <a:ext cx="2160115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115">
                  <a:extLst>
                    <a:ext uri="{9D8B030D-6E8A-4147-A177-3AD203B41FA5}">
                      <a16:colId xmlns:a16="http://schemas.microsoft.com/office/drawing/2014/main" val="375564118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Sufficiency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06787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Low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redundancy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69110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Disentanglement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92514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F502950-CC90-340A-7F76-8C525DD97681}"/>
              </a:ext>
            </a:extLst>
          </p:cNvPr>
          <p:cNvGraphicFramePr>
            <a:graphicFrameLocks noGrp="1"/>
          </p:cNvGraphicFramePr>
          <p:nvPr/>
        </p:nvGraphicFramePr>
        <p:xfrm>
          <a:off x="2548192" y="2743501"/>
          <a:ext cx="4631976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976">
                  <a:extLst>
                    <a:ext uri="{9D8B030D-6E8A-4147-A177-3AD203B41FA5}">
                      <a16:colId xmlns:a16="http://schemas.microsoft.com/office/drawing/2014/main" val="2379498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1113" lvl="1" indent="0" algn="l">
                        <a:tabLst/>
                      </a:pPr>
                      <a:r>
                        <a:rPr lang="en-AU" sz="2000" dirty="0"/>
                        <a:t>All beneficial feature interactions together contain as much relevant information about the true output as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9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703309F-B0A7-F76A-03E9-AB06965FDBE7}"/>
              </a:ext>
            </a:extLst>
          </p:cNvPr>
          <p:cNvGraphicFramePr>
            <a:graphicFrameLocks noGrp="1"/>
          </p:cNvGraphicFramePr>
          <p:nvPr/>
        </p:nvGraphicFramePr>
        <p:xfrm>
          <a:off x="2548191" y="3793157"/>
          <a:ext cx="4795583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5583">
                  <a:extLst>
                    <a:ext uri="{9D8B030D-6E8A-4147-A177-3AD203B41FA5}">
                      <a16:colId xmlns:a16="http://schemas.microsoft.com/office/drawing/2014/main" val="1120540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Each beneficial feature interaction contains as less irrelevant information about the true output as possible.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7047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809D950-A2B3-6C97-CF6D-A2B30F3917D1}"/>
              </a:ext>
            </a:extLst>
          </p:cNvPr>
          <p:cNvGraphicFramePr>
            <a:graphicFrameLocks noGrp="1"/>
          </p:cNvGraphicFramePr>
          <p:nvPr/>
        </p:nvGraphicFramePr>
        <p:xfrm>
          <a:off x="2548112" y="5169510"/>
          <a:ext cx="516713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7138">
                  <a:extLst>
                    <a:ext uri="{9D8B030D-6E8A-4147-A177-3AD203B41FA5}">
                      <a16:colId xmlns:a16="http://schemas.microsoft.com/office/drawing/2014/main" val="2379498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Any two beneficial feature interactions contain as less duplicated relevant information about the true output as possible.</a:t>
                      </a:r>
                      <a:r>
                        <a:rPr lang="en-AU" sz="2000" i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13535" y="1296383"/>
            <a:ext cx="1279754" cy="127975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919203" y="1296383"/>
            <a:ext cx="1279754" cy="127975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894280" y="1296383"/>
            <a:ext cx="1279754" cy="127975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919203" y="3971944"/>
            <a:ext cx="1279754" cy="1279754"/>
          </a:xfrm>
          <a:prstGeom prst="ellipse">
            <a:avLst/>
          </a:prstGeom>
          <a:solidFill>
            <a:srgbClr val="FF1E02">
              <a:alpha val="100000"/>
            </a:srgb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4894280" y="3971944"/>
            <a:ext cx="1279754" cy="127975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1835501" y="3971944"/>
            <a:ext cx="1279754" cy="127975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cxnSp>
        <p:nvCxnSpPr>
          <p:cNvPr id="8" name="Connector 8"/>
          <p:cNvCxnSpPr/>
          <p:nvPr/>
        </p:nvCxnSpPr>
        <p:spPr>
          <a:xfrm>
            <a:off x="3193289" y="1936260"/>
            <a:ext cx="1529462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" name="Connector 9"/>
          <p:cNvCxnSpPr/>
          <p:nvPr/>
        </p:nvCxnSpPr>
        <p:spPr>
          <a:xfrm>
            <a:off x="6280493" y="4611821"/>
            <a:ext cx="1529462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" name="Connector 10"/>
          <p:cNvCxnSpPr/>
          <p:nvPr/>
        </p:nvCxnSpPr>
        <p:spPr>
          <a:xfrm>
            <a:off x="6264887" y="1936260"/>
            <a:ext cx="1529462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1" name="Connector 11"/>
          <p:cNvCxnSpPr/>
          <p:nvPr/>
        </p:nvCxnSpPr>
        <p:spPr>
          <a:xfrm>
            <a:off x="3193289" y="4674248"/>
            <a:ext cx="1529462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2" name="Freeform 12"/>
          <p:cNvSpPr/>
          <p:nvPr/>
        </p:nvSpPr>
        <p:spPr>
          <a:xfrm>
            <a:off x="2291565" y="1670945"/>
            <a:ext cx="499416" cy="499416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68228" y="304800"/>
                  <a:pt x="0" y="236572"/>
                  <a:pt x="0" y="152400"/>
                </a:cubicBezTo>
                <a:cubicBezTo>
                  <a:pt x="0" y="68228"/>
                  <a:pt x="68228" y="0"/>
                  <a:pt x="152400" y="0"/>
                </a:cubicBezTo>
                <a:lnTo>
                  <a:pt x="152400" y="0"/>
                </a:lnTo>
                <a:cubicBezTo>
                  <a:pt x="236572" y="0"/>
                  <a:pt x="304800" y="68228"/>
                  <a:pt x="304800" y="152400"/>
                </a:cubicBezTo>
                <a:cubicBezTo>
                  <a:pt x="304800" y="236572"/>
                  <a:pt x="236572" y="304800"/>
                  <a:pt x="152400" y="304800"/>
                </a:cubicBezTo>
                <a:lnTo>
                  <a:pt x="152400" y="304800"/>
                </a:lnTo>
                <a:close/>
                <a:moveTo>
                  <a:pt x="99060" y="137160"/>
                </a:moveTo>
                <a:cubicBezTo>
                  <a:pt x="111681" y="137160"/>
                  <a:pt x="121920" y="126921"/>
                  <a:pt x="121920" y="114300"/>
                </a:cubicBezTo>
                <a:cubicBezTo>
                  <a:pt x="121920" y="101679"/>
                  <a:pt x="111681" y="91440"/>
                  <a:pt x="99060" y="91440"/>
                </a:cubicBezTo>
                <a:lnTo>
                  <a:pt x="99060" y="91440"/>
                </a:lnTo>
                <a:cubicBezTo>
                  <a:pt x="86439" y="91440"/>
                  <a:pt x="76200" y="101679"/>
                  <a:pt x="76200" y="114300"/>
                </a:cubicBezTo>
                <a:cubicBezTo>
                  <a:pt x="76200" y="126921"/>
                  <a:pt x="86439" y="137160"/>
                  <a:pt x="99060" y="137160"/>
                </a:cubicBezTo>
                <a:lnTo>
                  <a:pt x="99060" y="137160"/>
                </a:lnTo>
                <a:close/>
                <a:moveTo>
                  <a:pt x="205740" y="137160"/>
                </a:moveTo>
                <a:cubicBezTo>
                  <a:pt x="218361" y="137160"/>
                  <a:pt x="228600" y="126921"/>
                  <a:pt x="228600" y="114300"/>
                </a:cubicBezTo>
                <a:cubicBezTo>
                  <a:pt x="228600" y="101679"/>
                  <a:pt x="218361" y="91440"/>
                  <a:pt x="205740" y="91440"/>
                </a:cubicBezTo>
                <a:lnTo>
                  <a:pt x="205740" y="91440"/>
                </a:lnTo>
                <a:cubicBezTo>
                  <a:pt x="193119" y="91440"/>
                  <a:pt x="182880" y="101679"/>
                  <a:pt x="182880" y="114300"/>
                </a:cubicBezTo>
                <a:cubicBezTo>
                  <a:pt x="182880" y="126921"/>
                  <a:pt x="193119" y="137160"/>
                  <a:pt x="205740" y="137160"/>
                </a:cubicBezTo>
                <a:lnTo>
                  <a:pt x="205740" y="137160"/>
                </a:lnTo>
                <a:close/>
                <a:moveTo>
                  <a:pt x="238658" y="182880"/>
                </a:moveTo>
                <a:lnTo>
                  <a:pt x="66142" y="182880"/>
                </a:lnTo>
                <a:cubicBezTo>
                  <a:pt x="79038" y="218770"/>
                  <a:pt x="112776" y="243973"/>
                  <a:pt x="152400" y="243973"/>
                </a:cubicBezTo>
                <a:cubicBezTo>
                  <a:pt x="192024" y="243973"/>
                  <a:pt x="225762" y="218770"/>
                  <a:pt x="238458" y="183518"/>
                </a:cubicBezTo>
                <a:lnTo>
                  <a:pt x="238658" y="182880"/>
                </a:lnTo>
                <a:close/>
              </a:path>
            </a:pathLst>
          </a:custGeom>
          <a:solidFill>
            <a:srgbClr val="FDFAFA">
              <a:alpha val="100000"/>
            </a:srgbClr>
          </a:solidFill>
          <a:ln/>
        </p:spPr>
      </p:sp>
      <p:sp>
        <p:nvSpPr>
          <p:cNvPr id="13" name="Freeform 13"/>
          <p:cNvSpPr/>
          <p:nvPr/>
        </p:nvSpPr>
        <p:spPr>
          <a:xfrm>
            <a:off x="2256884" y="4393326"/>
            <a:ext cx="436989" cy="43698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68228" y="304800"/>
                  <a:pt x="0" y="236572"/>
                  <a:pt x="0" y="152400"/>
                </a:cubicBezTo>
                <a:cubicBezTo>
                  <a:pt x="0" y="68228"/>
                  <a:pt x="68228" y="0"/>
                  <a:pt x="152400" y="0"/>
                </a:cubicBezTo>
                <a:lnTo>
                  <a:pt x="152400" y="0"/>
                </a:lnTo>
                <a:cubicBezTo>
                  <a:pt x="236572" y="0"/>
                  <a:pt x="304800" y="68228"/>
                  <a:pt x="304800" y="152400"/>
                </a:cubicBezTo>
                <a:cubicBezTo>
                  <a:pt x="304800" y="236572"/>
                  <a:pt x="236572" y="304800"/>
                  <a:pt x="152400" y="304800"/>
                </a:cubicBezTo>
                <a:lnTo>
                  <a:pt x="152400" y="304800"/>
                </a:lnTo>
                <a:close/>
                <a:moveTo>
                  <a:pt x="167640" y="228600"/>
                </a:moveTo>
                <a:lnTo>
                  <a:pt x="182880" y="228600"/>
                </a:lnTo>
                <a:cubicBezTo>
                  <a:pt x="208131" y="228600"/>
                  <a:pt x="228600" y="208131"/>
                  <a:pt x="228600" y="182880"/>
                </a:cubicBezTo>
                <a:cubicBezTo>
                  <a:pt x="228600" y="157629"/>
                  <a:pt x="208131" y="137160"/>
                  <a:pt x="182880" y="137160"/>
                </a:cubicBezTo>
                <a:lnTo>
                  <a:pt x="182880" y="137160"/>
                </a:lnTo>
                <a:lnTo>
                  <a:pt x="121768" y="137160"/>
                </a:lnTo>
                <a:cubicBezTo>
                  <a:pt x="113348" y="137160"/>
                  <a:pt x="106528" y="130340"/>
                  <a:pt x="106528" y="121920"/>
                </a:cubicBezTo>
                <a:cubicBezTo>
                  <a:pt x="106528" y="113500"/>
                  <a:pt x="113348" y="106680"/>
                  <a:pt x="121768" y="106680"/>
                </a:cubicBezTo>
                <a:lnTo>
                  <a:pt x="121768" y="106680"/>
                </a:lnTo>
                <a:lnTo>
                  <a:pt x="213360" y="106680"/>
                </a:lnTo>
                <a:lnTo>
                  <a:pt x="213360" y="76200"/>
                </a:lnTo>
                <a:lnTo>
                  <a:pt x="167640" y="76200"/>
                </a:lnTo>
                <a:lnTo>
                  <a:pt x="167640" y="45720"/>
                </a:lnTo>
                <a:lnTo>
                  <a:pt x="137160" y="45720"/>
                </a:lnTo>
                <a:lnTo>
                  <a:pt x="137160" y="76200"/>
                </a:lnTo>
                <a:lnTo>
                  <a:pt x="121920" y="76200"/>
                </a:lnTo>
                <a:cubicBezTo>
                  <a:pt x="96669" y="76200"/>
                  <a:pt x="76200" y="96669"/>
                  <a:pt x="76200" y="121920"/>
                </a:cubicBezTo>
                <a:cubicBezTo>
                  <a:pt x="76200" y="147171"/>
                  <a:pt x="96669" y="167640"/>
                  <a:pt x="121920" y="167640"/>
                </a:cubicBezTo>
                <a:lnTo>
                  <a:pt x="121920" y="167640"/>
                </a:lnTo>
                <a:lnTo>
                  <a:pt x="182880" y="167640"/>
                </a:lnTo>
                <a:cubicBezTo>
                  <a:pt x="191300" y="167640"/>
                  <a:pt x="198120" y="174460"/>
                  <a:pt x="198120" y="182880"/>
                </a:cubicBezTo>
                <a:cubicBezTo>
                  <a:pt x="198120" y="191300"/>
                  <a:pt x="191300" y="198120"/>
                  <a:pt x="182880" y="198120"/>
                </a:cubicBezTo>
                <a:lnTo>
                  <a:pt x="182880" y="198120"/>
                </a:lnTo>
                <a:lnTo>
                  <a:pt x="91440" y="198120"/>
                </a:lnTo>
                <a:lnTo>
                  <a:pt x="91440" y="228600"/>
                </a:lnTo>
                <a:lnTo>
                  <a:pt x="137160" y="228600"/>
                </a:lnTo>
                <a:lnTo>
                  <a:pt x="137160" y="259080"/>
                </a:lnTo>
                <a:lnTo>
                  <a:pt x="167640" y="259080"/>
                </a:lnTo>
                <a:lnTo>
                  <a:pt x="167640" y="228600"/>
                </a:lnTo>
                <a:close/>
              </a:path>
            </a:pathLst>
          </a:custGeom>
          <a:solidFill>
            <a:srgbClr val="FBF7F7">
              <a:alpha val="100000"/>
            </a:srgbClr>
          </a:solidFill>
          <a:ln/>
        </p:spPr>
      </p:sp>
      <p:sp>
        <p:nvSpPr>
          <p:cNvPr id="14" name="Freeform 14"/>
          <p:cNvSpPr/>
          <p:nvPr/>
        </p:nvSpPr>
        <p:spPr>
          <a:xfrm>
            <a:off x="5253235" y="4268472"/>
            <a:ext cx="561843" cy="56184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5490" y="266700"/>
                </a:moveTo>
                <a:cubicBezTo>
                  <a:pt x="265490" y="266700"/>
                  <a:pt x="318068" y="266757"/>
                  <a:pt x="325450" y="215313"/>
                </a:cubicBezTo>
                <a:cubicBezTo>
                  <a:pt x="328965" y="159058"/>
                  <a:pt x="274625" y="147971"/>
                  <a:pt x="274625" y="147971"/>
                </a:cubicBezTo>
                <a:cubicBezTo>
                  <a:pt x="274625" y="147971"/>
                  <a:pt x="280807" y="64694"/>
                  <a:pt x="204511" y="55197"/>
                </a:cubicBezTo>
                <a:cubicBezTo>
                  <a:pt x="139122" y="48520"/>
                  <a:pt x="119224" y="109290"/>
                  <a:pt x="119224" y="109290"/>
                </a:cubicBezTo>
                <a:cubicBezTo>
                  <a:pt x="119224" y="109290"/>
                  <a:pt x="99527" y="90354"/>
                  <a:pt x="72809" y="105823"/>
                </a:cubicBezTo>
                <a:cubicBezTo>
                  <a:pt x="48892" y="120587"/>
                  <a:pt x="53121" y="147618"/>
                  <a:pt x="53121" y="147618"/>
                </a:cubicBezTo>
                <a:cubicBezTo>
                  <a:pt x="53121" y="147618"/>
                  <a:pt x="0" y="157944"/>
                  <a:pt x="0" y="212084"/>
                </a:cubicBezTo>
                <a:cubicBezTo>
                  <a:pt x="1191" y="266157"/>
                  <a:pt x="57693" y="266700"/>
                  <a:pt x="57693" y="266700"/>
                </a:cubicBezTo>
              </a:path>
            </a:pathLst>
          </a:custGeom>
          <a:solidFill>
            <a:srgbClr val="FDFAFA">
              <a:alpha val="100000"/>
            </a:srgbClr>
          </a:solidFill>
          <a:ln/>
        </p:spPr>
      </p:sp>
      <p:sp>
        <p:nvSpPr>
          <p:cNvPr id="16" name="Freeform 16"/>
          <p:cNvSpPr/>
          <p:nvPr/>
        </p:nvSpPr>
        <p:spPr>
          <a:xfrm>
            <a:off x="8348389" y="4393326"/>
            <a:ext cx="421382" cy="421382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550" y="0"/>
                </a:moveTo>
                <a:cubicBezTo>
                  <a:pt x="156943" y="0"/>
                  <a:pt x="114300" y="42643"/>
                  <a:pt x="114300" y="95250"/>
                </a:cubicBezTo>
                <a:cubicBezTo>
                  <a:pt x="114300" y="101213"/>
                  <a:pt x="114852" y="107042"/>
                  <a:pt x="115900" y="112700"/>
                </a:cubicBezTo>
                <a:lnTo>
                  <a:pt x="0" y="228600"/>
                </a:lnTo>
                <a:lnTo>
                  <a:pt x="0" y="285750"/>
                </a:lnTo>
                <a:cubicBezTo>
                  <a:pt x="0" y="296275"/>
                  <a:pt x="8525" y="304800"/>
                  <a:pt x="19050" y="304800"/>
                </a:cubicBezTo>
                <a:lnTo>
                  <a:pt x="38100" y="30480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247650"/>
                </a:lnTo>
                <a:lnTo>
                  <a:pt x="114300" y="247650"/>
                </a:lnTo>
                <a:lnTo>
                  <a:pt x="114300" y="209550"/>
                </a:lnTo>
                <a:lnTo>
                  <a:pt x="152400" y="209550"/>
                </a:lnTo>
                <a:lnTo>
                  <a:pt x="177117" y="184833"/>
                </a:lnTo>
                <a:cubicBezTo>
                  <a:pt x="187242" y="188500"/>
                  <a:pt x="198158" y="190500"/>
                  <a:pt x="209550" y="190500"/>
                </a:cubicBezTo>
                <a:cubicBezTo>
                  <a:pt x="262157" y="190500"/>
                  <a:pt x="304800" y="147857"/>
                  <a:pt x="304800" y="95250"/>
                </a:cubicBezTo>
                <a:cubicBezTo>
                  <a:pt x="304800" y="42643"/>
                  <a:pt x="262157" y="0"/>
                  <a:pt x="209550" y="0"/>
                </a:cubicBezTo>
                <a:close/>
                <a:moveTo>
                  <a:pt x="238087" y="95288"/>
                </a:moveTo>
                <a:cubicBezTo>
                  <a:pt x="222304" y="95288"/>
                  <a:pt x="209512" y="82496"/>
                  <a:pt x="209512" y="66713"/>
                </a:cubicBezTo>
                <a:cubicBezTo>
                  <a:pt x="209512" y="50930"/>
                  <a:pt x="222304" y="38138"/>
                  <a:pt x="238087" y="38138"/>
                </a:cubicBezTo>
                <a:cubicBezTo>
                  <a:pt x="253870" y="38138"/>
                  <a:pt x="266662" y="50930"/>
                  <a:pt x="266662" y="66713"/>
                </a:cubicBezTo>
                <a:cubicBezTo>
                  <a:pt x="266662" y="82496"/>
                  <a:pt x="253870" y="95288"/>
                  <a:pt x="238087" y="95288"/>
                </a:cubicBezTo>
                <a:close/>
              </a:path>
            </a:pathLst>
          </a:custGeom>
          <a:solidFill>
            <a:srgbClr val="FDFAFA">
              <a:alpha val="100000"/>
            </a:srgbClr>
          </a:solidFill>
          <a:ln/>
        </p:spPr>
      </p:sp>
      <p:cxnSp>
        <p:nvCxnSpPr>
          <p:cNvPr id="17" name="Connector 17"/>
          <p:cNvCxnSpPr/>
          <p:nvPr/>
        </p:nvCxnSpPr>
        <p:spPr>
          <a:xfrm>
            <a:off x="9296013" y="1936260"/>
            <a:ext cx="1529462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/>
        </p:nvCxnSpPr>
        <p:spPr>
          <a:xfrm>
            <a:off x="10981062" y="2210833"/>
            <a:ext cx="0" cy="2184946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9" name="Connector 19"/>
          <p:cNvCxnSpPr/>
          <p:nvPr/>
        </p:nvCxnSpPr>
        <p:spPr>
          <a:xfrm flipH="1">
            <a:off x="9326745" y="4692789"/>
            <a:ext cx="1701137" cy="0"/>
          </a:xfrm>
          <a:prstGeom prst="line">
            <a:avLst/>
          </a:prstGeom>
          <a:ln w="66675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0" name="TextBox 20"/>
          <p:cNvSpPr txBox="1"/>
          <p:nvPr/>
        </p:nvSpPr>
        <p:spPr>
          <a:xfrm>
            <a:off x="1134187" y="3014288"/>
            <a:ext cx="2838450" cy="10037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What problems we want to solve, recommendation, object detection, text generation, etc.</a:t>
            </a:r>
          </a:p>
        </p:txBody>
      </p:sp>
      <p:sp>
        <p:nvSpPr>
          <p:cNvPr id="21" name="Freeform 21"/>
          <p:cNvSpPr/>
          <p:nvPr/>
        </p:nvSpPr>
        <p:spPr>
          <a:xfrm>
            <a:off x="5322811" y="1722247"/>
            <a:ext cx="428024" cy="42802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6680" y="0"/>
                </a:moveTo>
                <a:lnTo>
                  <a:pt x="91440" y="0"/>
                </a:lnTo>
                <a:lnTo>
                  <a:pt x="0" y="45720"/>
                </a:lnTo>
                <a:lnTo>
                  <a:pt x="0" y="137160"/>
                </a:lnTo>
                <a:lnTo>
                  <a:pt x="60960" y="121920"/>
                </a:lnTo>
                <a:lnTo>
                  <a:pt x="60960" y="304800"/>
                </a:lnTo>
                <a:lnTo>
                  <a:pt x="243840" y="304800"/>
                </a:lnTo>
                <a:lnTo>
                  <a:pt x="243840" y="121920"/>
                </a:lnTo>
                <a:lnTo>
                  <a:pt x="304800" y="137160"/>
                </a:lnTo>
                <a:lnTo>
                  <a:pt x="304800" y="45720"/>
                </a:lnTo>
                <a:lnTo>
                  <a:pt x="213360" y="0"/>
                </a:lnTo>
                <a:lnTo>
                  <a:pt x="198120" y="0"/>
                </a:lnTo>
                <a:cubicBezTo>
                  <a:pt x="198120" y="25251"/>
                  <a:pt x="177651" y="45720"/>
                  <a:pt x="152400" y="45720"/>
                </a:cubicBezTo>
                <a:cubicBezTo>
                  <a:pt x="127149" y="45720"/>
                  <a:pt x="106680" y="25251"/>
                  <a:pt x="106680" y="0"/>
                </a:cubicBezTo>
                <a:lnTo>
                  <a:pt x="10668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grpSp>
        <p:nvGrpSpPr>
          <p:cNvPr id="22" name="Group 22"/>
          <p:cNvGrpSpPr/>
          <p:nvPr/>
        </p:nvGrpSpPr>
        <p:grpSpPr>
          <a:xfrm>
            <a:off x="454963" y="93878"/>
            <a:ext cx="10641129" cy="826380"/>
            <a:chOff x="454963" y="93878"/>
            <a:chExt cx="10641129" cy="826380"/>
          </a:xfrm>
        </p:grpSpPr>
        <p:sp>
          <p:nvSpPr>
            <p:cNvPr id="2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4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4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4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3" name="TextBox 43"/>
            <p:cNvSpPr txBox="1"/>
            <p:nvPr/>
          </p:nvSpPr>
          <p:spPr>
            <a:xfrm>
              <a:off x="1094842" y="93878"/>
              <a:ext cx="10001250" cy="826380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Machine Learning Process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77983" y="2709488"/>
            <a:ext cx="2750859" cy="381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sz="18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Problem Definition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14932" y="3014288"/>
            <a:ext cx="2838450" cy="74885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Table data, image data, text data</a:t>
            </a:r>
            <a:endParaRPr lang="zh-CN" dirty="0">
              <a:solidFill>
                <a:schemeClr val="dk1">
                  <a:alpha val="100000"/>
                </a:schemeClr>
              </a:solidFill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158727" y="2709488"/>
            <a:ext cx="2743200" cy="6000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sz="18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Data Collection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139855" y="3014288"/>
            <a:ext cx="2838450" cy="10037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Regression model, classification model, reinforcement learning model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183651" y="2709488"/>
            <a:ext cx="2743200" cy="6000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sz="18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Model Design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39855" y="5696425"/>
            <a:ext cx="2838450" cy="74885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Precision, Recall, Area under Curve, BLEU</a:t>
            </a:r>
            <a:endParaRPr lang="zh-CN" altLang="en-US" dirty="0">
              <a:solidFill>
                <a:schemeClr val="dk1">
                  <a:alpha val="100000"/>
                </a:schemeClr>
              </a:solidFill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183651" y="5391625"/>
            <a:ext cx="2743200" cy="6000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sz="18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Evaluation Metrics</a:t>
            </a:r>
            <a:endParaRPr lang="en-US" sz="1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158727" y="5391625"/>
            <a:ext cx="2743200" cy="6000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sz="18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Optimization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56153" y="5696425"/>
            <a:ext cx="2838450" cy="49032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Online system, Offline system</a:t>
            </a:r>
            <a:endParaRPr lang="zh-CN" altLang="en-US" dirty="0">
              <a:solidFill>
                <a:schemeClr val="dk1">
                  <a:alpha val="100000"/>
                </a:schemeClr>
              </a:solidFill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099949" y="5391625"/>
            <a:ext cx="2743200" cy="6000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1">
            <a:noAutofit/>
          </a:bodyPr>
          <a:lstStyle/>
          <a:p>
            <a:pPr algn="ctr">
              <a:lnSpc>
                <a:spcPct val="77000"/>
              </a:lnSpc>
            </a:pPr>
            <a:r>
              <a:rPr lang="en-US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Deployment</a:t>
            </a:r>
            <a:endParaRPr lang="en-US" sz="1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114932" y="5696425"/>
            <a:ext cx="2838450" cy="49032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1">
            <a:sp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SGD, Adam</a:t>
            </a:r>
            <a:endParaRPr lang="zh-CN" altLang="en-US" dirty="0">
              <a:solidFill>
                <a:schemeClr val="dk1">
                  <a:alpha val="100000"/>
                </a:schemeClr>
              </a:solidFill>
            </a:endParaRPr>
          </a:p>
        </p:txBody>
      </p:sp>
      <p:sp>
        <p:nvSpPr>
          <p:cNvPr id="55" name="Freeform 15">
            <a:extLst>
              <a:ext uri="{FF2B5EF4-FFF2-40B4-BE49-F238E27FC236}">
                <a16:creationId xmlns:a16="http://schemas.microsoft.com/office/drawing/2014/main" id="{047A40E5-B85D-3558-6310-56206C647BA8}"/>
              </a:ext>
            </a:extLst>
          </p:cNvPr>
          <p:cNvSpPr/>
          <p:nvPr/>
        </p:nvSpPr>
        <p:spPr>
          <a:xfrm>
            <a:off x="8319658" y="1694356"/>
            <a:ext cx="483810" cy="48381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320" y="243840"/>
                </a:moveTo>
                <a:lnTo>
                  <a:pt x="304800" y="243840"/>
                </a:lnTo>
                <a:lnTo>
                  <a:pt x="304800" y="259080"/>
                </a:lnTo>
                <a:cubicBezTo>
                  <a:pt x="304800" y="267500"/>
                  <a:pt x="297980" y="274320"/>
                  <a:pt x="289560" y="274320"/>
                </a:cubicBezTo>
                <a:lnTo>
                  <a:pt x="289560" y="274320"/>
                </a:lnTo>
                <a:lnTo>
                  <a:pt x="15240" y="274320"/>
                </a:lnTo>
                <a:cubicBezTo>
                  <a:pt x="6820" y="274320"/>
                  <a:pt x="0" y="267500"/>
                  <a:pt x="0" y="259080"/>
                </a:cubicBezTo>
                <a:lnTo>
                  <a:pt x="0" y="259080"/>
                </a:lnTo>
                <a:lnTo>
                  <a:pt x="0" y="243840"/>
                </a:lnTo>
                <a:lnTo>
                  <a:pt x="30480" y="243840"/>
                </a:lnTo>
                <a:lnTo>
                  <a:pt x="30480" y="60960"/>
                </a:lnTo>
                <a:cubicBezTo>
                  <a:pt x="30480" y="44196"/>
                  <a:pt x="44196" y="30480"/>
                  <a:pt x="60960" y="30480"/>
                </a:cubicBezTo>
                <a:lnTo>
                  <a:pt x="243840" y="30480"/>
                </a:lnTo>
                <a:cubicBezTo>
                  <a:pt x="260671" y="30480"/>
                  <a:pt x="274320" y="44129"/>
                  <a:pt x="274320" y="60960"/>
                </a:cubicBezTo>
                <a:lnTo>
                  <a:pt x="274320" y="60960"/>
                </a:lnTo>
                <a:lnTo>
                  <a:pt x="274320" y="243840"/>
                </a:lnTo>
                <a:close/>
                <a:moveTo>
                  <a:pt x="60960" y="60960"/>
                </a:moveTo>
                <a:lnTo>
                  <a:pt x="60960" y="198120"/>
                </a:lnTo>
                <a:lnTo>
                  <a:pt x="243840" y="198120"/>
                </a:lnTo>
                <a:lnTo>
                  <a:pt x="243840" y="60960"/>
                </a:lnTo>
                <a:lnTo>
                  <a:pt x="60960" y="60960"/>
                </a:lnTo>
                <a:close/>
                <a:moveTo>
                  <a:pt x="121920" y="228600"/>
                </a:moveTo>
                <a:lnTo>
                  <a:pt x="121920" y="243840"/>
                </a:lnTo>
                <a:lnTo>
                  <a:pt x="182880" y="243840"/>
                </a:lnTo>
                <a:lnTo>
                  <a:pt x="182880" y="228600"/>
                </a:lnTo>
                <a:lnTo>
                  <a:pt x="121920" y="228600"/>
                </a:lnTo>
                <a:close/>
              </a:path>
            </a:pathLst>
          </a:custGeom>
          <a:solidFill>
            <a:srgbClr val="FBF8F8">
              <a:alpha val="100000"/>
            </a:srgbClr>
          </a:solidFill>
          <a:ln/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42FA3D-7792-3CA8-2761-2544EDB0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Our Approach: HIRS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B11336-B976-41FE-08FE-9B283E6C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353800" cy="4525963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Objective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chemeClr val="tx2"/>
                </a:solidFill>
              </a:rPr>
              <a:t>Mutual information maximization and minimization-based </a:t>
            </a:r>
            <a:r>
              <a:rPr lang="en-US" sz="2400" b="1" dirty="0">
                <a:solidFill>
                  <a:schemeClr val="tx2"/>
                </a:solidFill>
              </a:rPr>
              <a:t>approximation</a:t>
            </a:r>
            <a:r>
              <a:rPr lang="en-US" sz="2400" dirty="0">
                <a:solidFill>
                  <a:schemeClr val="tx2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DA8B4-B399-7FB1-9833-8DE5B088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70</a:t>
            </a:fld>
            <a:endParaRPr lang="en-AU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A2B3A-8250-29C0-DA38-838613CF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63" y="2247437"/>
            <a:ext cx="6124764" cy="866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63DA43-511A-675D-57A7-FF98C1781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674" y="4610563"/>
            <a:ext cx="3916452" cy="62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06439-6D18-BCAF-F243-EE3BC12E4CA3}"/>
              </a:ext>
            </a:extLst>
          </p:cNvPr>
          <p:cNvSpPr txBox="1"/>
          <p:nvPr/>
        </p:nvSpPr>
        <p:spPr>
          <a:xfrm>
            <a:off x="4326443" y="3119039"/>
            <a:ext cx="121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Times New Roman" panose="02020603050405020304" pitchFamily="18" charset="0"/>
              </a:rPr>
              <a:t>Sufficiency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42750-C7E8-827D-AF1D-CF0B81E64DDD}"/>
              </a:ext>
            </a:extLst>
          </p:cNvPr>
          <p:cNvSpPr txBox="1"/>
          <p:nvPr/>
        </p:nvSpPr>
        <p:spPr>
          <a:xfrm>
            <a:off x="5925841" y="3113925"/>
            <a:ext cx="18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Times New Roman" panose="02020603050405020304" pitchFamily="18" charset="0"/>
              </a:rPr>
              <a:t>Low Redundancy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2AE64-B019-6ECE-E102-AB5050E3AA74}"/>
              </a:ext>
            </a:extLst>
          </p:cNvPr>
          <p:cNvSpPr txBox="1"/>
          <p:nvPr/>
        </p:nvSpPr>
        <p:spPr>
          <a:xfrm>
            <a:off x="7865405" y="3116631"/>
            <a:ext cx="18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Times New Roman" panose="02020603050405020304" pitchFamily="18" charset="0"/>
              </a:rPr>
              <a:t>Disentanglement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2FB36-30A1-B665-A97E-5657272F8958}"/>
              </a:ext>
            </a:extLst>
          </p:cNvPr>
          <p:cNvSpPr txBox="1"/>
          <p:nvPr/>
        </p:nvSpPr>
        <p:spPr>
          <a:xfrm>
            <a:off x="4932925" y="5234343"/>
            <a:ext cx="121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Times New Roman" panose="02020603050405020304" pitchFamily="18" charset="0"/>
              </a:rPr>
              <a:t>s-Infomax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0E814-1854-E1F3-BE82-2C6C49F91DD7}"/>
              </a:ext>
            </a:extLst>
          </p:cNvPr>
          <p:cNvSpPr txBox="1"/>
          <p:nvPr/>
        </p:nvSpPr>
        <p:spPr>
          <a:xfrm>
            <a:off x="6949139" y="5234343"/>
            <a:ext cx="121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cs typeface="Times New Roman" panose="02020603050405020304" pitchFamily="18" charset="0"/>
              </a:rPr>
              <a:t>Infomin</a:t>
            </a:r>
            <a:endParaRPr lang="en-US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341DA4-AC02-7052-C89C-385E2EBF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Our Approach: HIRS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011242-5F9F-7491-EC33-CBDFB7015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6463"/>
            <a:ext cx="11268075" cy="28340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FEEC-D742-7650-5D43-1E95EBB3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71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F1505-50FC-0177-CB11-46A21C3AAAB3}"/>
              </a:ext>
            </a:extLst>
          </p:cNvPr>
          <p:cNvSpPr txBox="1"/>
          <p:nvPr/>
        </p:nvSpPr>
        <p:spPr>
          <a:xfrm>
            <a:off x="4200525" y="5552239"/>
            <a:ext cx="441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Figure 1</a:t>
            </a:r>
            <a:r>
              <a:rPr lang="en-US" altLang="zh-CN" i="1" dirty="0"/>
              <a:t>0</a:t>
            </a:r>
            <a:r>
              <a:rPr lang="en-AU" dirty="0"/>
              <a:t>. </a:t>
            </a:r>
            <a:r>
              <a:rPr lang="en-AU" i="1" dirty="0"/>
              <a:t>An overview of  the HIRS model.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6574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341DA4-AC02-7052-C89C-385E2EBF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FEEC-D742-7650-5D43-1E95EBB3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72</a:t>
            </a:fld>
            <a:endParaRPr lang="en-AU" noProof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32DFC689-45D7-7C68-273A-0AC40FB4C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21"/>
          <a:stretch/>
        </p:blipFill>
        <p:spPr>
          <a:xfrm>
            <a:off x="524058" y="2531819"/>
            <a:ext cx="6624494" cy="221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22AA7-2ED3-EC75-8FDC-F206F7D9AA33}"/>
                  </a:ext>
                </a:extLst>
              </p:cNvPr>
              <p:cNvSpPr txBox="1"/>
              <p:nvPr/>
            </p:nvSpPr>
            <p:spPr>
              <a:xfrm>
                <a:off x="842012" y="4796781"/>
                <a:ext cx="64957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Figure 1</a:t>
                </a:r>
                <a:r>
                  <a:rPr lang="en-US" altLang="zh-CN" i="1" dirty="0"/>
                  <a:t>1</a:t>
                </a:r>
                <a:r>
                  <a:rPr lang="en-US" i="1" dirty="0"/>
                  <a:t>. Comparing the detected order distributions of HIRS, HIRS without s-Infomax &amp; </a:t>
                </a:r>
                <a:r>
                  <a:rPr lang="en-US" i="1" dirty="0" err="1"/>
                  <a:t>Infomin</a:t>
                </a:r>
                <a:r>
                  <a:rPr lang="en-US" i="1" dirty="0"/>
                  <a:t>, and HIRS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regularization.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22AA7-2ED3-EC75-8FDC-F206F7D9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2" y="4796781"/>
                <a:ext cx="6495717" cy="646331"/>
              </a:xfrm>
              <a:prstGeom prst="rect">
                <a:avLst/>
              </a:prstGeom>
              <a:blipFill>
                <a:blip r:embed="rId4"/>
                <a:stretch>
                  <a:fillRect t="-3846" r="-78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A9FA63-D703-D2FC-A114-57C227E3B3C1}"/>
              </a:ext>
            </a:extLst>
          </p:cNvPr>
          <p:cNvSpPr txBox="1"/>
          <p:nvPr/>
        </p:nvSpPr>
        <p:spPr>
          <a:xfrm>
            <a:off x="7773642" y="4778119"/>
            <a:ext cx="456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1</a:t>
            </a:r>
            <a:r>
              <a:rPr lang="en-US" altLang="zh-CN" i="1" dirty="0"/>
              <a:t>2</a:t>
            </a:r>
            <a:r>
              <a:rPr lang="en-US" i="1" dirty="0"/>
              <a:t> Comparing the performance with different component removed.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D5996-C6DB-9253-C28F-A59A8C18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243" y="2668219"/>
            <a:ext cx="2817129" cy="208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B17574-5712-DF63-2F5B-788EFB0C0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1101387" cy="4309159"/>
              </a:xfrm>
            </p:spPr>
            <p:txBody>
              <a:bodyPr/>
              <a:lstStyle/>
              <a:p>
                <a:pPr lvl="1"/>
                <a:r>
                  <a:rPr lang="en-US" dirty="0">
                    <a:cs typeface="Times New Roman" panose="02020603050405020304" pitchFamily="18" charset="0"/>
                  </a:rPr>
                  <a:t>The s-Infomax &amp; </a:t>
                </a:r>
                <a:r>
                  <a:rPr lang="en-US" dirty="0" err="1">
                    <a:cs typeface="Times New Roman" panose="02020603050405020304" pitchFamily="18" charset="0"/>
                  </a:rPr>
                  <a:t>Infomin</a:t>
                </a:r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 regularization ensure the success of the detection.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4B17574-5712-DF63-2F5B-788EFB0C0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1101387" cy="4309159"/>
              </a:xfrm>
              <a:blipFill>
                <a:blip r:embed="rId6"/>
                <a:stretch>
                  <a:fillRect l="-457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0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B4A-8F2B-01BF-88B2-FF9A6CD6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1EC4-821A-EFF8-7527-A9C0F66E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Directly generate arbitrary order beneficial feature interactions</a:t>
            </a:r>
          </a:p>
          <a:p>
            <a:pPr lvl="2"/>
            <a:r>
              <a:rPr lang="en-US" dirty="0"/>
              <a:t>Three properties: sufficiency, low redundancy, disentanglement</a:t>
            </a:r>
          </a:p>
          <a:p>
            <a:pPr lvl="2"/>
            <a:r>
              <a:rPr lang="en-US" dirty="0"/>
              <a:t>s-Infomax and </a:t>
            </a:r>
            <a:r>
              <a:rPr lang="en-US" dirty="0" err="1"/>
              <a:t>Infomin</a:t>
            </a:r>
            <a:r>
              <a:rPr lang="en-US" dirty="0"/>
              <a:t> methods</a:t>
            </a:r>
          </a:p>
          <a:p>
            <a:pPr lvl="2"/>
            <a:endParaRPr lang="en-US" dirty="0"/>
          </a:p>
          <a:p>
            <a:pPr lvl="1"/>
            <a:r>
              <a:rPr lang="en-US" sz="2400" dirty="0"/>
              <a:t>Interaction-based hypergraph neural network</a:t>
            </a:r>
          </a:p>
          <a:p>
            <a:pPr lvl="2"/>
            <a:r>
              <a:rPr lang="en-US" dirty="0"/>
              <a:t>An extension of our SIGN model</a:t>
            </a:r>
          </a:p>
          <a:p>
            <a:pPr lvl="2"/>
            <a:r>
              <a:rPr lang="en-US" dirty="0"/>
              <a:t>Arbitrary order feature interactions as hyperedges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57D6-9EA3-9112-BE29-652A6CE7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272395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Large Language Model Principles Visualization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Large Language Model</a:t>
              </a:r>
              <a:endParaRPr lang="zh-CN" dirty="0">
                <a:solidFill>
                  <a:schemeClr val="accent1">
                    <a:alpha val="100000"/>
                  </a:schemeClr>
                </a:solidFill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454963" y="1595792"/>
            <a:ext cx="5422612" cy="23680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Natural Language Processing (NLP)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Large Language Models (LLMs) like GPT (Generative Pre-trained Transformer) and BERT (Bidirectional Encoder Representations from Transformers) are advanced AI algorithms designed to understand, generate, and manipulate human language based on vast amounts of text data.</a:t>
            </a: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C233115-99A9-67CC-61D6-A0B6D0D30E86}"/>
              </a:ext>
            </a:extLst>
          </p:cNvPr>
          <p:cNvSpPr txBox="1"/>
          <p:nvPr/>
        </p:nvSpPr>
        <p:spPr>
          <a:xfrm>
            <a:off x="394185" y="4267200"/>
            <a:ext cx="5422612" cy="23680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Large Language Model (LLM)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Large Language Models (LLMs) like GPT (Generative Pre-trained Transformer) and BERT (Bidirectional Encoder Representations from Transformers) are advanced AI algorithms designed to understand, generate, and manipulate human language based on vast amounts of text data.</a:t>
            </a: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35CBF-651B-EEF7-3E86-15192AF0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27" y="1577677"/>
            <a:ext cx="5513288" cy="44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1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Attention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85163EFC-6723-ED7C-4A65-A8456CFFDDB4}"/>
              </a:ext>
            </a:extLst>
          </p:cNvPr>
          <p:cNvSpPr txBox="1"/>
          <p:nvPr/>
        </p:nvSpPr>
        <p:spPr>
          <a:xfrm>
            <a:off x="381000" y="1347169"/>
            <a:ext cx="5422612" cy="23680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What is</a:t>
            </a:r>
            <a:r>
              <a:rPr lang="zh-CN" alt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Attention</a:t>
            </a: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Recommender systems are algorithms designed to suggest relevant items to users (like books, movies, or products) based on their past preferences and behaviors. These systems are prevalent in e-commerce and online media sites, enhancing user experience by personalizing content.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7416C-DCDB-11A3-8051-D7ECDF2E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4291365"/>
            <a:ext cx="2644433" cy="24901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AD6E02-7E88-BDBC-10D3-D5B7E10FFCEF}"/>
              </a:ext>
            </a:extLst>
          </p:cNvPr>
          <p:cNvSpPr txBox="1"/>
          <p:nvPr/>
        </p:nvSpPr>
        <p:spPr>
          <a:xfrm>
            <a:off x="2198143" y="3692227"/>
            <a:ext cx="329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+mn-lt"/>
                <a:cs typeface="+mn-lt"/>
              </a:rPr>
              <a:t>An image with whole information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653151-E10D-D460-D794-59655ABBC82A}"/>
              </a:ext>
            </a:extLst>
          </p:cNvPr>
          <p:cNvSpPr txBox="1"/>
          <p:nvPr/>
        </p:nvSpPr>
        <p:spPr>
          <a:xfrm>
            <a:off x="7704818" y="3867977"/>
            <a:ext cx="376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+mn-lt"/>
                <a:cs typeface="+mn-lt"/>
              </a:rPr>
              <a:t>I</a:t>
            </a:r>
            <a:r>
              <a:rPr lang="en-US" altLang="zh-CN" sz="1800" dirty="0">
                <a:ea typeface="+mn-lt"/>
                <a:cs typeface="+mn-lt"/>
              </a:rPr>
              <a:t>mportant information remained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CA9C93-A865-23C9-FF31-3F74F1F7B706}"/>
              </a:ext>
            </a:extLst>
          </p:cNvPr>
          <p:cNvSpPr txBox="1"/>
          <p:nvPr/>
        </p:nvSpPr>
        <p:spPr>
          <a:xfrm>
            <a:off x="7639681" y="770989"/>
            <a:ext cx="3898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+mn-lt"/>
                <a:cs typeface="+mn-lt"/>
              </a:rPr>
              <a:t>unimportant information remained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A8A8A3-119B-DE35-3809-989469B14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291364"/>
            <a:ext cx="2658305" cy="2503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284291-1513-B5AA-6749-C2B4B39E1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871" y="1182665"/>
            <a:ext cx="2644434" cy="2490175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3E6F4BB-60E5-D031-D07E-B8077B26E81E}"/>
              </a:ext>
            </a:extLst>
          </p:cNvPr>
          <p:cNvCxnSpPr>
            <a:stCxn id="3" idx="3"/>
            <a:endCxn id="11" idx="1"/>
          </p:cNvCxnSpPr>
          <p:nvPr/>
        </p:nvCxnSpPr>
        <p:spPr>
          <a:xfrm flipV="1">
            <a:off x="5082832" y="2427753"/>
            <a:ext cx="2932039" cy="3108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5E9C2A6-1820-7F5D-01B3-AD63F69D4884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082832" y="5536452"/>
            <a:ext cx="2918168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68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Attention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B60A43-25AE-369B-2164-EEB496F3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6" y="4572000"/>
            <a:ext cx="5409112" cy="129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387D4F-CF4B-2B75-9C65-C4E3414E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76400"/>
            <a:ext cx="5151290" cy="4586944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EA6D93E5-957B-2F15-0F66-65FA47B4389B}"/>
              </a:ext>
            </a:extLst>
          </p:cNvPr>
          <p:cNvSpPr txBox="1"/>
          <p:nvPr/>
        </p:nvSpPr>
        <p:spPr>
          <a:xfrm>
            <a:off x="575049" y="1657641"/>
            <a:ext cx="5422612" cy="23680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Attention in NLP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Attention in NLP tasks search for the correlations inside the sentences or between two sets of sentences.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9011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Attention Calculation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4387D4F-CF4B-2B75-9C65-C4E3414E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255" y="125702"/>
            <a:ext cx="1371600" cy="1221336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EA6D93E5-957B-2F15-0F66-65FA47B4389B}"/>
              </a:ext>
            </a:extLst>
          </p:cNvPr>
          <p:cNvSpPr txBox="1"/>
          <p:nvPr/>
        </p:nvSpPr>
        <p:spPr>
          <a:xfrm>
            <a:off x="497036" y="1430367"/>
            <a:ext cx="5422612" cy="8662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1. Tokens (words)  --&gt; Embeddings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CB38C-0FFB-0B19-BA9D-DB287073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6" y="2514600"/>
            <a:ext cx="5422612" cy="300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170E5B9D-62B7-64A9-1D7C-5D2FCE469383}"/>
                  </a:ext>
                </a:extLst>
              </p:cNvPr>
              <p:cNvSpPr txBox="1"/>
              <p:nvPr/>
            </p:nvSpPr>
            <p:spPr>
              <a:xfrm>
                <a:off x="6338170" y="1066800"/>
                <a:ext cx="5422612" cy="866259"/>
              </a:xfrm>
              <a:prstGeom prst="rect">
                <a:avLst/>
              </a:prstGeom>
              <a:noFill/>
              <a:ln/>
            </p:spPr>
            <p:txBody>
              <a:bodyPr vert="horz" wrap="square" lIns="91440" tIns="45720" rIns="91440" bIns="45720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en-US" sz="22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900" dirty="0">
                    <a:ea typeface="+mn-lt"/>
                    <a:cs typeface="+mn-lt"/>
                  </a:rPr>
                  <a:t>2. Attention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≈</m:t>
                    </m:r>
                  </m:oMath>
                </a14:m>
                <a:r>
                  <a:rPr lang="en-US" sz="1900" dirty="0">
                    <a:ea typeface="+mn-lt"/>
                    <a:cs typeface="+mn-lt"/>
                  </a:rPr>
                  <a:t> dot product</a:t>
                </a:r>
              </a:p>
              <a:p>
                <a:pPr algn="ctr">
                  <a:lnSpc>
                    <a:spcPct val="120000"/>
                  </a:lnSpc>
                </a:pPr>
                <a:endParaRPr lang="en-US" sz="2000" b="1" dirty="0">
                  <a:solidFill>
                    <a:schemeClr val="accent1">
                      <a:alpha val="100000"/>
                    </a:schemeClr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170E5B9D-62B7-64A9-1D7C-5D2FCE469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170" y="1066800"/>
                <a:ext cx="5422612" cy="866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E1C65395-9AF4-FB82-A81F-0D6CB04044DC}"/>
              </a:ext>
            </a:extLst>
          </p:cNvPr>
          <p:cNvGrpSpPr/>
          <p:nvPr/>
        </p:nvGrpSpPr>
        <p:grpSpPr>
          <a:xfrm>
            <a:off x="7317225" y="2933394"/>
            <a:ext cx="1371600" cy="228600"/>
            <a:chOff x="6705600" y="3200400"/>
            <a:chExt cx="1371600" cy="2286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CE7F5F-CE03-5C5F-9EEC-4776C40BCCB8}"/>
                </a:ext>
              </a:extLst>
            </p:cNvPr>
            <p:cNvSpPr/>
            <p:nvPr/>
          </p:nvSpPr>
          <p:spPr>
            <a:xfrm>
              <a:off x="67056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" dirty="0"/>
                <a:t>.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D673DB-0051-D8DE-0911-C00F03404E75}"/>
                </a:ext>
              </a:extLst>
            </p:cNvPr>
            <p:cNvSpPr/>
            <p:nvPr/>
          </p:nvSpPr>
          <p:spPr>
            <a:xfrm>
              <a:off x="69342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9A27A9D-B928-238D-D464-C7A7D181B1EB}"/>
                </a:ext>
              </a:extLst>
            </p:cNvPr>
            <p:cNvSpPr/>
            <p:nvPr/>
          </p:nvSpPr>
          <p:spPr>
            <a:xfrm>
              <a:off x="71628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E23C68-2A3D-67CF-5505-8C5CCBA56B06}"/>
                </a:ext>
              </a:extLst>
            </p:cNvPr>
            <p:cNvSpPr/>
            <p:nvPr/>
          </p:nvSpPr>
          <p:spPr>
            <a:xfrm>
              <a:off x="73914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D9D96C7-0A5A-7A23-852F-3BDE7D52BD52}"/>
                </a:ext>
              </a:extLst>
            </p:cNvPr>
            <p:cNvSpPr/>
            <p:nvPr/>
          </p:nvSpPr>
          <p:spPr>
            <a:xfrm>
              <a:off x="76200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8A0B2C-1922-089B-A24D-E253DE1B8809}"/>
                </a:ext>
              </a:extLst>
            </p:cNvPr>
            <p:cNvSpPr/>
            <p:nvPr/>
          </p:nvSpPr>
          <p:spPr>
            <a:xfrm>
              <a:off x="7848600" y="3200400"/>
              <a:ext cx="228600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D0A81D-2635-7C3C-F0B8-6A53A4BA9F1B}"/>
                  </a:ext>
                </a:extLst>
              </p:cNvPr>
              <p:cNvSpPr txBox="1"/>
              <p:nvPr/>
            </p:nvSpPr>
            <p:spPr>
              <a:xfrm>
                <a:off x="8850236" y="291299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D0A81D-2635-7C3C-F0B8-6A53A4BA9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236" y="2912992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6FAB88C6-9C09-988B-BBCD-78F0AD650FB3}"/>
              </a:ext>
            </a:extLst>
          </p:cNvPr>
          <p:cNvGrpSpPr/>
          <p:nvPr/>
        </p:nvGrpSpPr>
        <p:grpSpPr>
          <a:xfrm rot="5400000">
            <a:off x="8694121" y="2937220"/>
            <a:ext cx="1371600" cy="228600"/>
            <a:chOff x="6705600" y="3200400"/>
            <a:chExt cx="1371600" cy="22860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7533C1-BD55-83BF-2DB4-CBEF34B9AF87}"/>
                </a:ext>
              </a:extLst>
            </p:cNvPr>
            <p:cNvSpPr/>
            <p:nvPr/>
          </p:nvSpPr>
          <p:spPr>
            <a:xfrm>
              <a:off x="67056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31AF097-016D-88C9-B6D8-72D8BA0B307D}"/>
                </a:ext>
              </a:extLst>
            </p:cNvPr>
            <p:cNvSpPr/>
            <p:nvPr/>
          </p:nvSpPr>
          <p:spPr>
            <a:xfrm>
              <a:off x="69342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1E09DC5-8DAD-8A95-9503-09354325A41D}"/>
                </a:ext>
              </a:extLst>
            </p:cNvPr>
            <p:cNvSpPr/>
            <p:nvPr/>
          </p:nvSpPr>
          <p:spPr>
            <a:xfrm>
              <a:off x="71628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5284ACF-09FF-B645-A6D3-45A666AA74A7}"/>
                </a:ext>
              </a:extLst>
            </p:cNvPr>
            <p:cNvSpPr/>
            <p:nvPr/>
          </p:nvSpPr>
          <p:spPr>
            <a:xfrm>
              <a:off x="73914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E68BD5-7900-F59B-004C-C80C7AEF1E40}"/>
                </a:ext>
              </a:extLst>
            </p:cNvPr>
            <p:cNvSpPr/>
            <p:nvPr/>
          </p:nvSpPr>
          <p:spPr>
            <a:xfrm>
              <a:off x="76200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F30A18F-D325-0A8F-85F8-C461DC2B1F57}"/>
                </a:ext>
              </a:extLst>
            </p:cNvPr>
            <p:cNvSpPr/>
            <p:nvPr/>
          </p:nvSpPr>
          <p:spPr>
            <a:xfrm>
              <a:off x="7848600" y="3200400"/>
              <a:ext cx="228600" cy="2286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C36CD8A-9B09-C846-0AE6-D5AF419E0D6F}"/>
                  </a:ext>
                </a:extLst>
              </p:cNvPr>
              <p:cNvSpPr txBox="1"/>
              <p:nvPr/>
            </p:nvSpPr>
            <p:spPr>
              <a:xfrm>
                <a:off x="9831825" y="291299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C36CD8A-9B09-C846-0AE6-D5AF419E0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25" y="2912992"/>
                <a:ext cx="226024" cy="276999"/>
              </a:xfrm>
              <a:prstGeom prst="rect">
                <a:avLst/>
              </a:prstGeom>
              <a:blipFill>
                <a:blip r:embed="rId6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9910DE82-AD03-ED7D-3A5D-18B04ECA9F64}"/>
              </a:ext>
            </a:extLst>
          </p:cNvPr>
          <p:cNvSpPr/>
          <p:nvPr/>
        </p:nvSpPr>
        <p:spPr>
          <a:xfrm rot="5400000">
            <a:off x="10372655" y="2933394"/>
            <a:ext cx="228600" cy="2286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4232114-7CF9-5C62-9BFF-CD272615404C}"/>
              </a:ext>
            </a:extLst>
          </p:cNvPr>
          <p:cNvSpPr txBox="1"/>
          <p:nvPr/>
        </p:nvSpPr>
        <p:spPr>
          <a:xfrm>
            <a:off x="7374458" y="1915320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1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8F5ABA-DCD8-36DA-C2BF-AA91E1FB4CCA}"/>
              </a:ext>
            </a:extLst>
          </p:cNvPr>
          <p:cNvSpPr txBox="1"/>
          <p:nvPr/>
        </p:nvSpPr>
        <p:spPr>
          <a:xfrm>
            <a:off x="8865654" y="1915319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2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DBD6389-9D84-540A-5159-3CBD662C585A}"/>
              </a:ext>
            </a:extLst>
          </p:cNvPr>
          <p:cNvSpPr txBox="1"/>
          <p:nvPr/>
        </p:nvSpPr>
        <p:spPr>
          <a:xfrm>
            <a:off x="9944837" y="2455820"/>
            <a:ext cx="1359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Attention score</a:t>
            </a:r>
            <a:endParaRPr lang="zh-CN" altLang="en-US" sz="1200" dirty="0"/>
          </a:p>
        </p:txBody>
      </p:sp>
      <p:grpSp>
        <p:nvGrpSpPr>
          <p:cNvPr id="2100" name="组合 2099">
            <a:extLst>
              <a:ext uri="{FF2B5EF4-FFF2-40B4-BE49-F238E27FC236}">
                <a16:creationId xmlns:a16="http://schemas.microsoft.com/office/drawing/2014/main" id="{901C0E9C-D854-FED5-AB4D-BCF9B1E5E670}"/>
              </a:ext>
            </a:extLst>
          </p:cNvPr>
          <p:cNvGrpSpPr/>
          <p:nvPr/>
        </p:nvGrpSpPr>
        <p:grpSpPr>
          <a:xfrm>
            <a:off x="7313196" y="5257800"/>
            <a:ext cx="1371600" cy="685800"/>
            <a:chOff x="7313196" y="5257800"/>
            <a:chExt cx="1371600" cy="68580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A1C4F51-1214-271A-8B45-9AF0D3D44A92}"/>
                </a:ext>
              </a:extLst>
            </p:cNvPr>
            <p:cNvGrpSpPr/>
            <p:nvPr/>
          </p:nvGrpSpPr>
          <p:grpSpPr>
            <a:xfrm>
              <a:off x="7313196" y="5257800"/>
              <a:ext cx="1371600" cy="228600"/>
              <a:chOff x="6705600" y="3200400"/>
              <a:chExt cx="1371600" cy="228600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0397220-E8F6-17A0-5539-AF69C18D2AC6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" dirty="0"/>
                  <a:t>.</a:t>
                </a:r>
                <a:endParaRPr kumimoji="1" lang="zh-CN" altLang="en-US" dirty="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47F2116-543D-0E93-E91F-02C6B56F75AA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0948644-2BF1-F188-B559-E4A365EEB96B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EF65C3A-4A30-F768-0432-DC369855C59D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F7E530F-BF30-C89D-6F4D-23BA71D9281A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AF1C638-C324-4BA9-97B2-1008488EB9AE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31B1E25-7BFF-6085-6832-C9F0B058AB1E}"/>
                </a:ext>
              </a:extLst>
            </p:cNvPr>
            <p:cNvGrpSpPr/>
            <p:nvPr/>
          </p:nvGrpSpPr>
          <p:grpSpPr>
            <a:xfrm>
              <a:off x="7313196" y="5486400"/>
              <a:ext cx="1371600" cy="228600"/>
              <a:chOff x="6705600" y="3200400"/>
              <a:chExt cx="1371600" cy="2286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D8EE828-1E7A-B9C7-3764-A7924B67A7E2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" dirty="0"/>
                  <a:t>.</a:t>
                </a:r>
                <a:endParaRPr kumimoji="1" lang="zh-CN" altLang="en-US" dirty="0"/>
              </a:p>
            </p:txBody>
          </p:sp>
          <p:sp>
            <p:nvSpPr>
              <p:cNvPr id="2048" name="矩形 2047">
                <a:extLst>
                  <a:ext uri="{FF2B5EF4-FFF2-40B4-BE49-F238E27FC236}">
                    <a16:creationId xmlns:a16="http://schemas.microsoft.com/office/drawing/2014/main" id="{D8DE2DCE-E98F-B460-1C4F-86763C210CE6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49" name="矩形 2048">
                <a:extLst>
                  <a:ext uri="{FF2B5EF4-FFF2-40B4-BE49-F238E27FC236}">
                    <a16:creationId xmlns:a16="http://schemas.microsoft.com/office/drawing/2014/main" id="{38E48D24-768E-71E3-BA35-4BFB7D9AA748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1" name="矩形 2050">
                <a:extLst>
                  <a:ext uri="{FF2B5EF4-FFF2-40B4-BE49-F238E27FC236}">
                    <a16:creationId xmlns:a16="http://schemas.microsoft.com/office/drawing/2014/main" id="{9949956E-EF3A-C2B1-E179-6B1768C4B6ED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2" name="矩形 2051">
                <a:extLst>
                  <a:ext uri="{FF2B5EF4-FFF2-40B4-BE49-F238E27FC236}">
                    <a16:creationId xmlns:a16="http://schemas.microsoft.com/office/drawing/2014/main" id="{B9C09849-84F4-6DFF-48F4-AEB8C0F2329E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3" name="矩形 2052">
                <a:extLst>
                  <a:ext uri="{FF2B5EF4-FFF2-40B4-BE49-F238E27FC236}">
                    <a16:creationId xmlns:a16="http://schemas.microsoft.com/office/drawing/2014/main" id="{5A781E53-961E-46AD-E801-45D50CBC5D75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54" name="组合 2053">
              <a:extLst>
                <a:ext uri="{FF2B5EF4-FFF2-40B4-BE49-F238E27FC236}">
                  <a16:creationId xmlns:a16="http://schemas.microsoft.com/office/drawing/2014/main" id="{963B1C61-3104-3E5E-93DB-95DA67655CAD}"/>
                </a:ext>
              </a:extLst>
            </p:cNvPr>
            <p:cNvGrpSpPr/>
            <p:nvPr/>
          </p:nvGrpSpPr>
          <p:grpSpPr>
            <a:xfrm>
              <a:off x="7313196" y="5715000"/>
              <a:ext cx="1371600" cy="228600"/>
              <a:chOff x="6705600" y="3200400"/>
              <a:chExt cx="1371600" cy="228600"/>
            </a:xfrm>
          </p:grpSpPr>
          <p:sp>
            <p:nvSpPr>
              <p:cNvPr id="2055" name="矩形 2054">
                <a:extLst>
                  <a:ext uri="{FF2B5EF4-FFF2-40B4-BE49-F238E27FC236}">
                    <a16:creationId xmlns:a16="http://schemas.microsoft.com/office/drawing/2014/main" id="{98407E98-1DB7-1CC6-DEC5-9B4807B7C4CC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" dirty="0"/>
                  <a:t>.</a:t>
                </a:r>
                <a:endParaRPr kumimoji="1" lang="zh-CN" altLang="en-US" dirty="0"/>
              </a:p>
            </p:txBody>
          </p:sp>
          <p:sp>
            <p:nvSpPr>
              <p:cNvPr id="2056" name="矩形 2055">
                <a:extLst>
                  <a:ext uri="{FF2B5EF4-FFF2-40B4-BE49-F238E27FC236}">
                    <a16:creationId xmlns:a16="http://schemas.microsoft.com/office/drawing/2014/main" id="{1FFE51B1-E453-6F8E-1C2B-0DB374150F0F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7" name="矩形 2056">
                <a:extLst>
                  <a:ext uri="{FF2B5EF4-FFF2-40B4-BE49-F238E27FC236}">
                    <a16:creationId xmlns:a16="http://schemas.microsoft.com/office/drawing/2014/main" id="{D550E82A-36CC-4D23-A49E-195CA485614C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8" name="矩形 2057">
                <a:extLst>
                  <a:ext uri="{FF2B5EF4-FFF2-40B4-BE49-F238E27FC236}">
                    <a16:creationId xmlns:a16="http://schemas.microsoft.com/office/drawing/2014/main" id="{A231C231-B29A-A11D-A343-43ACC4909E72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59" name="矩形 2058">
                <a:extLst>
                  <a:ext uri="{FF2B5EF4-FFF2-40B4-BE49-F238E27FC236}">
                    <a16:creationId xmlns:a16="http://schemas.microsoft.com/office/drawing/2014/main" id="{4BDFE6DC-0004-F1F6-41A1-373B329075AA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0" name="矩形 2059">
                <a:extLst>
                  <a:ext uri="{FF2B5EF4-FFF2-40B4-BE49-F238E27FC236}">
                    <a16:creationId xmlns:a16="http://schemas.microsoft.com/office/drawing/2014/main" id="{4E24AC8E-4E84-6C69-6B39-A99A6559C275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101" name="组合 2100">
            <a:extLst>
              <a:ext uri="{FF2B5EF4-FFF2-40B4-BE49-F238E27FC236}">
                <a16:creationId xmlns:a16="http://schemas.microsoft.com/office/drawing/2014/main" id="{BC4786D0-4887-F7D8-AA6D-BB2047C458BD}"/>
              </a:ext>
            </a:extLst>
          </p:cNvPr>
          <p:cNvGrpSpPr/>
          <p:nvPr/>
        </p:nvGrpSpPr>
        <p:grpSpPr>
          <a:xfrm>
            <a:off x="9265621" y="5029200"/>
            <a:ext cx="679216" cy="1371600"/>
            <a:chOff x="9265621" y="5029200"/>
            <a:chExt cx="679216" cy="1371600"/>
          </a:xfrm>
        </p:grpSpPr>
        <p:grpSp>
          <p:nvGrpSpPr>
            <p:cNvPr id="2061" name="组合 2060">
              <a:extLst>
                <a:ext uri="{FF2B5EF4-FFF2-40B4-BE49-F238E27FC236}">
                  <a16:creationId xmlns:a16="http://schemas.microsoft.com/office/drawing/2014/main" id="{495C33DD-7DCF-109B-F511-D8D263D385D4}"/>
                </a:ext>
              </a:extLst>
            </p:cNvPr>
            <p:cNvGrpSpPr/>
            <p:nvPr/>
          </p:nvGrpSpPr>
          <p:grpSpPr>
            <a:xfrm rot="5400000">
              <a:off x="8694121" y="5600700"/>
              <a:ext cx="1371600" cy="228600"/>
              <a:chOff x="6705600" y="3200400"/>
              <a:chExt cx="1371600" cy="228600"/>
            </a:xfrm>
          </p:grpSpPr>
          <p:sp>
            <p:nvSpPr>
              <p:cNvPr id="2062" name="矩形 2061">
                <a:extLst>
                  <a:ext uri="{FF2B5EF4-FFF2-40B4-BE49-F238E27FC236}">
                    <a16:creationId xmlns:a16="http://schemas.microsoft.com/office/drawing/2014/main" id="{51A5A330-63D2-2845-4E36-72B65FDE7D63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063" name="矩形 2062">
                <a:extLst>
                  <a:ext uri="{FF2B5EF4-FFF2-40B4-BE49-F238E27FC236}">
                    <a16:creationId xmlns:a16="http://schemas.microsoft.com/office/drawing/2014/main" id="{A3CBEF90-2716-2879-3C18-4049F814CB1A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4" name="矩形 2063">
                <a:extLst>
                  <a:ext uri="{FF2B5EF4-FFF2-40B4-BE49-F238E27FC236}">
                    <a16:creationId xmlns:a16="http://schemas.microsoft.com/office/drawing/2014/main" id="{AEC9EE04-1F66-01CF-F533-A02354086237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5" name="矩形 2064">
                <a:extLst>
                  <a:ext uri="{FF2B5EF4-FFF2-40B4-BE49-F238E27FC236}">
                    <a16:creationId xmlns:a16="http://schemas.microsoft.com/office/drawing/2014/main" id="{EDD5B699-B0D9-7033-FBE0-EB64794A9893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6" name="矩形 2065">
                <a:extLst>
                  <a:ext uri="{FF2B5EF4-FFF2-40B4-BE49-F238E27FC236}">
                    <a16:creationId xmlns:a16="http://schemas.microsoft.com/office/drawing/2014/main" id="{D86854E9-FC22-F840-2883-ED993981658A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7" name="矩形 2066">
                <a:extLst>
                  <a:ext uri="{FF2B5EF4-FFF2-40B4-BE49-F238E27FC236}">
                    <a16:creationId xmlns:a16="http://schemas.microsoft.com/office/drawing/2014/main" id="{C1B0CA94-008F-BFCC-1DF5-8389B7F870C3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68" name="组合 2067">
              <a:extLst>
                <a:ext uri="{FF2B5EF4-FFF2-40B4-BE49-F238E27FC236}">
                  <a16:creationId xmlns:a16="http://schemas.microsoft.com/office/drawing/2014/main" id="{6E5DD8F7-38C6-767F-1C31-29C76C5DBE79}"/>
                </a:ext>
              </a:extLst>
            </p:cNvPr>
            <p:cNvGrpSpPr/>
            <p:nvPr/>
          </p:nvGrpSpPr>
          <p:grpSpPr>
            <a:xfrm rot="5400000">
              <a:off x="8922721" y="5600700"/>
              <a:ext cx="1371600" cy="228600"/>
              <a:chOff x="6705600" y="3200400"/>
              <a:chExt cx="1371600" cy="228600"/>
            </a:xfrm>
          </p:grpSpPr>
          <p:sp>
            <p:nvSpPr>
              <p:cNvPr id="2069" name="矩形 2068">
                <a:extLst>
                  <a:ext uri="{FF2B5EF4-FFF2-40B4-BE49-F238E27FC236}">
                    <a16:creationId xmlns:a16="http://schemas.microsoft.com/office/drawing/2014/main" id="{7FBEF8DD-3E8B-44EE-327D-833E6F43AFD6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070" name="矩形 2069">
                <a:extLst>
                  <a:ext uri="{FF2B5EF4-FFF2-40B4-BE49-F238E27FC236}">
                    <a16:creationId xmlns:a16="http://schemas.microsoft.com/office/drawing/2014/main" id="{3035E62A-6FFA-DD63-E1A0-1422D7C37104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1" name="矩形 2070">
                <a:extLst>
                  <a:ext uri="{FF2B5EF4-FFF2-40B4-BE49-F238E27FC236}">
                    <a16:creationId xmlns:a16="http://schemas.microsoft.com/office/drawing/2014/main" id="{E3583AFE-C79F-757D-F450-89BE43DC1537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2" name="矩形 2071">
                <a:extLst>
                  <a:ext uri="{FF2B5EF4-FFF2-40B4-BE49-F238E27FC236}">
                    <a16:creationId xmlns:a16="http://schemas.microsoft.com/office/drawing/2014/main" id="{0915C710-8249-A7B9-6AF0-DDA190D20226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3" name="矩形 2072">
                <a:extLst>
                  <a:ext uri="{FF2B5EF4-FFF2-40B4-BE49-F238E27FC236}">
                    <a16:creationId xmlns:a16="http://schemas.microsoft.com/office/drawing/2014/main" id="{ED9172CD-E352-0ABB-4A0F-585982A769F7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4" name="矩形 2073">
                <a:extLst>
                  <a:ext uri="{FF2B5EF4-FFF2-40B4-BE49-F238E27FC236}">
                    <a16:creationId xmlns:a16="http://schemas.microsoft.com/office/drawing/2014/main" id="{D2445D58-CDBA-6A24-89A2-43B984719F34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75" name="组合 2074">
              <a:extLst>
                <a:ext uri="{FF2B5EF4-FFF2-40B4-BE49-F238E27FC236}">
                  <a16:creationId xmlns:a16="http://schemas.microsoft.com/office/drawing/2014/main" id="{5700F0B9-F07B-C753-09E4-C49001E3E8DF}"/>
                </a:ext>
              </a:extLst>
            </p:cNvPr>
            <p:cNvGrpSpPr/>
            <p:nvPr/>
          </p:nvGrpSpPr>
          <p:grpSpPr>
            <a:xfrm rot="5400000">
              <a:off x="9144737" y="5600700"/>
              <a:ext cx="1371600" cy="228600"/>
              <a:chOff x="6705600" y="3200400"/>
              <a:chExt cx="1371600" cy="228600"/>
            </a:xfrm>
          </p:grpSpPr>
          <p:sp>
            <p:nvSpPr>
              <p:cNvPr id="2076" name="矩形 2075">
                <a:extLst>
                  <a:ext uri="{FF2B5EF4-FFF2-40B4-BE49-F238E27FC236}">
                    <a16:creationId xmlns:a16="http://schemas.microsoft.com/office/drawing/2014/main" id="{9EB06744-1794-6CEC-073D-80814F412DAB}"/>
                  </a:ext>
                </a:extLst>
              </p:cNvPr>
              <p:cNvSpPr/>
              <p:nvPr/>
            </p:nvSpPr>
            <p:spPr>
              <a:xfrm>
                <a:off x="6705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077" name="矩形 2076">
                <a:extLst>
                  <a:ext uri="{FF2B5EF4-FFF2-40B4-BE49-F238E27FC236}">
                    <a16:creationId xmlns:a16="http://schemas.microsoft.com/office/drawing/2014/main" id="{8F4EE7B7-D2DF-FCCF-5488-9E2A30F78110}"/>
                  </a:ext>
                </a:extLst>
              </p:cNvPr>
              <p:cNvSpPr/>
              <p:nvPr/>
            </p:nvSpPr>
            <p:spPr>
              <a:xfrm>
                <a:off x="69342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8" name="矩形 2077">
                <a:extLst>
                  <a:ext uri="{FF2B5EF4-FFF2-40B4-BE49-F238E27FC236}">
                    <a16:creationId xmlns:a16="http://schemas.microsoft.com/office/drawing/2014/main" id="{80B954F4-B271-65A3-C33C-B025DB8E6FD1}"/>
                  </a:ext>
                </a:extLst>
              </p:cNvPr>
              <p:cNvSpPr/>
              <p:nvPr/>
            </p:nvSpPr>
            <p:spPr>
              <a:xfrm>
                <a:off x="71628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9" name="矩形 2078">
                <a:extLst>
                  <a:ext uri="{FF2B5EF4-FFF2-40B4-BE49-F238E27FC236}">
                    <a16:creationId xmlns:a16="http://schemas.microsoft.com/office/drawing/2014/main" id="{C6A0446A-40D6-C0D7-3185-4954498CF28B}"/>
                  </a:ext>
                </a:extLst>
              </p:cNvPr>
              <p:cNvSpPr/>
              <p:nvPr/>
            </p:nvSpPr>
            <p:spPr>
              <a:xfrm>
                <a:off x="73914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80" name="矩形 2079">
                <a:extLst>
                  <a:ext uri="{FF2B5EF4-FFF2-40B4-BE49-F238E27FC236}">
                    <a16:creationId xmlns:a16="http://schemas.microsoft.com/office/drawing/2014/main" id="{AD32F9C8-88F0-E8DD-3255-19436AE3F457}"/>
                  </a:ext>
                </a:extLst>
              </p:cNvPr>
              <p:cNvSpPr/>
              <p:nvPr/>
            </p:nvSpPr>
            <p:spPr>
              <a:xfrm>
                <a:off x="76200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81" name="矩形 2080">
                <a:extLst>
                  <a:ext uri="{FF2B5EF4-FFF2-40B4-BE49-F238E27FC236}">
                    <a16:creationId xmlns:a16="http://schemas.microsoft.com/office/drawing/2014/main" id="{97D874AD-94C9-CDF7-80BF-92D00EA2CAA0}"/>
                  </a:ext>
                </a:extLst>
              </p:cNvPr>
              <p:cNvSpPr/>
              <p:nvPr/>
            </p:nvSpPr>
            <p:spPr>
              <a:xfrm>
                <a:off x="7848600" y="3200400"/>
                <a:ext cx="228600" cy="2286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082" name="文本框 2081">
            <a:extLst>
              <a:ext uri="{FF2B5EF4-FFF2-40B4-BE49-F238E27FC236}">
                <a16:creationId xmlns:a16="http://schemas.microsoft.com/office/drawing/2014/main" id="{7A68B0CF-621E-1DC9-560B-2DF1BD1D828F}"/>
              </a:ext>
            </a:extLst>
          </p:cNvPr>
          <p:cNvSpPr txBox="1"/>
          <p:nvPr/>
        </p:nvSpPr>
        <p:spPr>
          <a:xfrm>
            <a:off x="6262058" y="5209401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1</a:t>
            </a:r>
            <a:endParaRPr lang="zh-CN" altLang="en-US" sz="1200" dirty="0"/>
          </a:p>
        </p:txBody>
      </p:sp>
      <p:sp>
        <p:nvSpPr>
          <p:cNvPr id="2083" name="文本框 2082">
            <a:extLst>
              <a:ext uri="{FF2B5EF4-FFF2-40B4-BE49-F238E27FC236}">
                <a16:creationId xmlns:a16="http://schemas.microsoft.com/office/drawing/2014/main" id="{D6BDF3C4-BF87-BE75-CB78-B49C239B0E74}"/>
              </a:ext>
            </a:extLst>
          </p:cNvPr>
          <p:cNvSpPr txBox="1"/>
          <p:nvPr/>
        </p:nvSpPr>
        <p:spPr>
          <a:xfrm>
            <a:off x="6262057" y="5462200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2</a:t>
            </a:r>
            <a:endParaRPr lang="zh-CN" altLang="en-US" sz="1200" dirty="0"/>
          </a:p>
        </p:txBody>
      </p:sp>
      <p:sp>
        <p:nvSpPr>
          <p:cNvPr id="2084" name="文本框 2083">
            <a:extLst>
              <a:ext uri="{FF2B5EF4-FFF2-40B4-BE49-F238E27FC236}">
                <a16:creationId xmlns:a16="http://schemas.microsoft.com/office/drawing/2014/main" id="{1E5A6716-37E3-19D3-50F0-77C4E0345E8C}"/>
              </a:ext>
            </a:extLst>
          </p:cNvPr>
          <p:cNvSpPr txBox="1"/>
          <p:nvPr/>
        </p:nvSpPr>
        <p:spPr>
          <a:xfrm>
            <a:off x="6273360" y="5714999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3</a:t>
            </a:r>
            <a:endParaRPr lang="zh-CN" altLang="en-US" sz="1200" dirty="0"/>
          </a:p>
        </p:txBody>
      </p:sp>
      <p:sp>
        <p:nvSpPr>
          <p:cNvPr id="2085" name="文本框 2084">
            <a:extLst>
              <a:ext uri="{FF2B5EF4-FFF2-40B4-BE49-F238E27FC236}">
                <a16:creationId xmlns:a16="http://schemas.microsoft.com/office/drawing/2014/main" id="{A7A15E35-4242-295F-3759-20BF9DF091DA}"/>
              </a:ext>
            </a:extLst>
          </p:cNvPr>
          <p:cNvSpPr txBox="1"/>
          <p:nvPr/>
        </p:nvSpPr>
        <p:spPr>
          <a:xfrm rot="5400000">
            <a:off x="8889854" y="4462243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4</a:t>
            </a:r>
            <a:endParaRPr lang="zh-CN" altLang="en-US" sz="1200" dirty="0"/>
          </a:p>
        </p:txBody>
      </p:sp>
      <p:sp>
        <p:nvSpPr>
          <p:cNvPr id="2086" name="文本框 2085">
            <a:extLst>
              <a:ext uri="{FF2B5EF4-FFF2-40B4-BE49-F238E27FC236}">
                <a16:creationId xmlns:a16="http://schemas.microsoft.com/office/drawing/2014/main" id="{664FF63E-EBF1-7799-5740-2234124C295C}"/>
              </a:ext>
            </a:extLst>
          </p:cNvPr>
          <p:cNvSpPr txBox="1"/>
          <p:nvPr/>
        </p:nvSpPr>
        <p:spPr>
          <a:xfrm rot="5400000">
            <a:off x="9118454" y="4469167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5</a:t>
            </a:r>
            <a:endParaRPr lang="zh-CN" altLang="en-US" sz="1200" dirty="0"/>
          </a:p>
        </p:txBody>
      </p:sp>
      <p:sp>
        <p:nvSpPr>
          <p:cNvPr id="2087" name="文本框 2086">
            <a:extLst>
              <a:ext uri="{FF2B5EF4-FFF2-40B4-BE49-F238E27FC236}">
                <a16:creationId xmlns:a16="http://schemas.microsoft.com/office/drawing/2014/main" id="{4C326FF9-5055-D5B8-E8B5-7186766C1874}"/>
              </a:ext>
            </a:extLst>
          </p:cNvPr>
          <p:cNvSpPr txBox="1"/>
          <p:nvPr/>
        </p:nvSpPr>
        <p:spPr>
          <a:xfrm rot="5400000">
            <a:off x="9347054" y="4469167"/>
            <a:ext cx="1028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a typeface="+mn-lt"/>
                <a:cs typeface="+mn-lt"/>
              </a:rPr>
              <a:t>Embedding 6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文本框 2087">
                <a:extLst>
                  <a:ext uri="{FF2B5EF4-FFF2-40B4-BE49-F238E27FC236}">
                    <a16:creationId xmlns:a16="http://schemas.microsoft.com/office/drawing/2014/main" id="{72A0E8F1-13AB-AA22-0F1B-F0988B7703BA}"/>
                  </a:ext>
                </a:extLst>
              </p:cNvPr>
              <p:cNvSpPr txBox="1"/>
              <p:nvPr/>
            </p:nvSpPr>
            <p:spPr>
              <a:xfrm>
                <a:off x="8850236" y="54740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88" name="文本框 2087">
                <a:extLst>
                  <a:ext uri="{FF2B5EF4-FFF2-40B4-BE49-F238E27FC236}">
                    <a16:creationId xmlns:a16="http://schemas.microsoft.com/office/drawing/2014/main" id="{72A0E8F1-13AB-AA22-0F1B-F0988B77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236" y="5474087"/>
                <a:ext cx="218008" cy="276999"/>
              </a:xfrm>
              <a:prstGeom prst="rect">
                <a:avLst/>
              </a:prstGeom>
              <a:blipFill>
                <a:blip r:embed="rId7"/>
                <a:stretch>
                  <a:fillRect l="-15789" r="-15789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9" name="文本框 2088">
                <a:extLst>
                  <a:ext uri="{FF2B5EF4-FFF2-40B4-BE49-F238E27FC236}">
                    <a16:creationId xmlns:a16="http://schemas.microsoft.com/office/drawing/2014/main" id="{F0212EBB-6B53-A8D2-02D8-1C3A03464760}"/>
                  </a:ext>
                </a:extLst>
              </p:cNvPr>
              <p:cNvSpPr txBox="1"/>
              <p:nvPr/>
            </p:nvSpPr>
            <p:spPr>
              <a:xfrm>
                <a:off x="10146561" y="547408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89" name="文本框 2088">
                <a:extLst>
                  <a:ext uri="{FF2B5EF4-FFF2-40B4-BE49-F238E27FC236}">
                    <a16:creationId xmlns:a16="http://schemas.microsoft.com/office/drawing/2014/main" id="{F0212EBB-6B53-A8D2-02D8-1C3A0346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561" y="5474087"/>
                <a:ext cx="226024" cy="276999"/>
              </a:xfrm>
              <a:prstGeom prst="rect">
                <a:avLst/>
              </a:prstGeom>
              <a:blipFill>
                <a:blip r:embed="rId8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99" name="组合 2098">
            <a:extLst>
              <a:ext uri="{FF2B5EF4-FFF2-40B4-BE49-F238E27FC236}">
                <a16:creationId xmlns:a16="http://schemas.microsoft.com/office/drawing/2014/main" id="{0F2E43EC-257E-FF4B-C9D6-82D34CCD8231}"/>
              </a:ext>
            </a:extLst>
          </p:cNvPr>
          <p:cNvGrpSpPr/>
          <p:nvPr/>
        </p:nvGrpSpPr>
        <p:grpSpPr>
          <a:xfrm>
            <a:off x="10732650" y="5162058"/>
            <a:ext cx="689539" cy="685800"/>
            <a:chOff x="10732650" y="5162058"/>
            <a:chExt cx="689539" cy="685800"/>
          </a:xfrm>
        </p:grpSpPr>
        <p:sp>
          <p:nvSpPr>
            <p:cNvPr id="2090" name="矩形 2089">
              <a:extLst>
                <a:ext uri="{FF2B5EF4-FFF2-40B4-BE49-F238E27FC236}">
                  <a16:creationId xmlns:a16="http://schemas.microsoft.com/office/drawing/2014/main" id="{C91B0242-2892-1B93-1B2E-F939558BD027}"/>
                </a:ext>
              </a:extLst>
            </p:cNvPr>
            <p:cNvSpPr/>
            <p:nvPr/>
          </p:nvSpPr>
          <p:spPr>
            <a:xfrm rot="5400000">
              <a:off x="10736389" y="51620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1" name="矩形 2090">
              <a:extLst>
                <a:ext uri="{FF2B5EF4-FFF2-40B4-BE49-F238E27FC236}">
                  <a16:creationId xmlns:a16="http://schemas.microsoft.com/office/drawing/2014/main" id="{3DD43A5B-1067-A386-9E41-33C1E409C2E0}"/>
                </a:ext>
              </a:extLst>
            </p:cNvPr>
            <p:cNvSpPr/>
            <p:nvPr/>
          </p:nvSpPr>
          <p:spPr>
            <a:xfrm rot="5400000">
              <a:off x="10964989" y="51620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2" name="矩形 2091">
              <a:extLst>
                <a:ext uri="{FF2B5EF4-FFF2-40B4-BE49-F238E27FC236}">
                  <a16:creationId xmlns:a16="http://schemas.microsoft.com/office/drawing/2014/main" id="{086AD9B6-982F-37E5-CFA7-992975E5C9AC}"/>
                </a:ext>
              </a:extLst>
            </p:cNvPr>
            <p:cNvSpPr/>
            <p:nvPr/>
          </p:nvSpPr>
          <p:spPr>
            <a:xfrm rot="5400000">
              <a:off x="11193589" y="51620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3" name="矩形 2092">
              <a:extLst>
                <a:ext uri="{FF2B5EF4-FFF2-40B4-BE49-F238E27FC236}">
                  <a16:creationId xmlns:a16="http://schemas.microsoft.com/office/drawing/2014/main" id="{F0D13C69-E8F6-EAE9-42E5-042BE715C643}"/>
                </a:ext>
              </a:extLst>
            </p:cNvPr>
            <p:cNvSpPr/>
            <p:nvPr/>
          </p:nvSpPr>
          <p:spPr>
            <a:xfrm rot="5400000">
              <a:off x="10736389" y="53906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4" name="矩形 2093">
              <a:extLst>
                <a:ext uri="{FF2B5EF4-FFF2-40B4-BE49-F238E27FC236}">
                  <a16:creationId xmlns:a16="http://schemas.microsoft.com/office/drawing/2014/main" id="{67E58B45-35CE-95D1-90BD-3F4F7953D590}"/>
                </a:ext>
              </a:extLst>
            </p:cNvPr>
            <p:cNvSpPr/>
            <p:nvPr/>
          </p:nvSpPr>
          <p:spPr>
            <a:xfrm rot="5400000">
              <a:off x="10964989" y="53906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5" name="矩形 2094">
              <a:extLst>
                <a:ext uri="{FF2B5EF4-FFF2-40B4-BE49-F238E27FC236}">
                  <a16:creationId xmlns:a16="http://schemas.microsoft.com/office/drawing/2014/main" id="{F1E6D3B6-D192-B417-731A-426DCFCCD23C}"/>
                </a:ext>
              </a:extLst>
            </p:cNvPr>
            <p:cNvSpPr/>
            <p:nvPr/>
          </p:nvSpPr>
          <p:spPr>
            <a:xfrm rot="5400000">
              <a:off x="11193589" y="53906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6" name="矩形 2095">
              <a:extLst>
                <a:ext uri="{FF2B5EF4-FFF2-40B4-BE49-F238E27FC236}">
                  <a16:creationId xmlns:a16="http://schemas.microsoft.com/office/drawing/2014/main" id="{006276F6-FD69-9A44-D985-F008C2F77A73}"/>
                </a:ext>
              </a:extLst>
            </p:cNvPr>
            <p:cNvSpPr/>
            <p:nvPr/>
          </p:nvSpPr>
          <p:spPr>
            <a:xfrm rot="5400000">
              <a:off x="10732650" y="56192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7" name="矩形 2096">
              <a:extLst>
                <a:ext uri="{FF2B5EF4-FFF2-40B4-BE49-F238E27FC236}">
                  <a16:creationId xmlns:a16="http://schemas.microsoft.com/office/drawing/2014/main" id="{5F22D0DF-51E0-E84D-56DB-88296278B5B5}"/>
                </a:ext>
              </a:extLst>
            </p:cNvPr>
            <p:cNvSpPr/>
            <p:nvPr/>
          </p:nvSpPr>
          <p:spPr>
            <a:xfrm rot="5400000">
              <a:off x="10961250" y="56192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98" name="矩形 2097">
              <a:extLst>
                <a:ext uri="{FF2B5EF4-FFF2-40B4-BE49-F238E27FC236}">
                  <a16:creationId xmlns:a16="http://schemas.microsoft.com/office/drawing/2014/main" id="{71DF59E2-9C7C-A159-A655-239C7DABBAC8}"/>
                </a:ext>
              </a:extLst>
            </p:cNvPr>
            <p:cNvSpPr/>
            <p:nvPr/>
          </p:nvSpPr>
          <p:spPr>
            <a:xfrm rot="5400000">
              <a:off x="11189850" y="5619258"/>
              <a:ext cx="228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264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Transformer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530B074-26E2-9780-3A3F-03708E01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17" y="530029"/>
            <a:ext cx="3928938" cy="57104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8037B0-46EA-CB7B-9163-857ED22FD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3" y="2438400"/>
            <a:ext cx="6636741" cy="33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0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Evaluation Metrics Visualization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 dirty="0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454963" y="93878"/>
            <a:ext cx="10641129" cy="834203"/>
            <a:chOff x="454963" y="93878"/>
            <a:chExt cx="10641129" cy="834203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834203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</a:rPr>
                <a:t>Transformer</a:t>
              </a:r>
              <a:endParaRPr lang="en-US" altLang="zh-CN" sz="3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530B074-26E2-9780-3A3F-03708E01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293122"/>
            <a:ext cx="3704692" cy="53845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0CFBE4-66B5-66E5-4376-C6D1DA7C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52600"/>
            <a:ext cx="4400983" cy="2145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DC14A-BBB2-21DC-E9F4-622FD615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124200"/>
            <a:ext cx="2747554" cy="338528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58910AD-EB37-4523-0CFA-5049BB9B8F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24000" y="4648200"/>
            <a:ext cx="2590800" cy="168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2F100A6-CC60-FE6D-243C-20200D14405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6862354" y="2825263"/>
            <a:ext cx="757646" cy="1991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90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9856" y="1711076"/>
            <a:ext cx="7439025" cy="194239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3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  <a:p>
            <a:pPr>
              <a:lnSpc>
                <a:spcPct val="56000"/>
              </a:lnSpc>
              <a:spcBef>
                <a:spcPts val="450"/>
              </a:spcBef>
            </a:pPr>
            <a:r>
              <a:rPr lang="en-US" sz="63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FOR</a:t>
            </a:r>
            <a:r>
              <a:rPr lang="en-US" altLang="zh-CN" sz="63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WATCHING</a:t>
            </a:r>
            <a:endParaRPr lang="en-US" sz="63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59856" y="3746140"/>
            <a:ext cx="5753100" cy="89101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80000"/>
              </a:lnSpc>
              <a:spcBef>
                <a:spcPts val="450"/>
              </a:spcBef>
            </a:pPr>
            <a:endParaRPr lang="en-US" sz="63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85431" y="395662"/>
            <a:ext cx="258557" cy="258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2287AF-5775-EE41-CEBE-C2B7243D477B}"/>
              </a:ext>
            </a:extLst>
          </p:cNvPr>
          <p:cNvSpPr txBox="1"/>
          <p:nvPr/>
        </p:nvSpPr>
        <p:spPr>
          <a:xfrm>
            <a:off x="3048000" y="6019800"/>
            <a:ext cx="506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Email: </a:t>
            </a:r>
            <a:r>
              <a:rPr kumimoji="1" lang="en-US" altLang="zh-CN" dirty="0">
                <a:hlinkClick r:id="rId3"/>
              </a:rPr>
              <a:t>yixin.su@outlook.com</a:t>
            </a:r>
            <a:r>
              <a:rPr kumimoji="1" lang="en-US" altLang="zh-CN" dirty="0"/>
              <a:t>               WeChat: Ethan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422D8E-44D2-0593-2577-63FDD14E2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84" y="5662962"/>
            <a:ext cx="1078744" cy="10830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20" name="AutoShape 20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1" name="AutoShape 21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4" name="AutoShape 24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25" name="AutoShape 25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6" name="AutoShape 26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27" name="AutoShape 27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28" name="AutoShape 28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29" name="AutoShape 29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0" name="AutoShape 30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1" name="AutoShape 31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2" name="AutoShape 32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3" name="AutoShape 33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4" name="AutoShape 34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35" name="AutoShape 35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36" name="AutoShape 36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/>
          </p:spPr>
        </p:sp>
        <p:sp>
          <p:nvSpPr>
            <p:cNvPr id="37" name="AutoShape 37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/>
          </p:spPr>
        </p:sp>
        <p:sp>
          <p:nvSpPr>
            <p:cNvPr id="38" name="AutoShape 38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/>
          </p:spPr>
        </p:sp>
        <p:sp>
          <p:nvSpPr>
            <p:cNvPr id="39" name="AutoShape 39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/>
          </p:spPr>
        </p:sp>
        <p:sp>
          <p:nvSpPr>
            <p:cNvPr id="40" name="TextBox 40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  <a:ln/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 dirty="0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Evaluation Metrics Overview</a:t>
              </a: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82D1EDB1-891E-2C25-53E4-6F21C3933674}"/>
              </a:ext>
            </a:extLst>
          </p:cNvPr>
          <p:cNvSpPr txBox="1"/>
          <p:nvPr/>
        </p:nvSpPr>
        <p:spPr>
          <a:xfrm>
            <a:off x="453239" y="1563135"/>
            <a:ext cx="6658287" cy="186344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What are Evaluation Metrics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Evaluation metrics are quantifiable measures used to assess the performance of machine learning models. They help determine how well a model's predictions match the actual data.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B1F86057-C223-7FD0-86F6-CE0A325FC6FF}"/>
              </a:ext>
            </a:extLst>
          </p:cNvPr>
          <p:cNvSpPr txBox="1"/>
          <p:nvPr/>
        </p:nvSpPr>
        <p:spPr>
          <a:xfrm>
            <a:off x="453239" y="3756459"/>
            <a:ext cx="6658287" cy="2249598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22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</a:rPr>
              <a:t>Roles of Evaluation Metrics</a:t>
            </a:r>
            <a:endParaRPr lang="en-US" altLang="zh-CN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endParaRPr lang="en-US" sz="22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sz="1900" dirty="0">
                <a:ea typeface="+mn-lt"/>
                <a:cs typeface="+mn-lt"/>
              </a:rPr>
              <a:t>Metrics guide the model selection and tuning process, providing insights into how models perform under various conditions. They are crucial for validating model accuracy, generalizability, and effectiveness in real-world scenarios.</a:t>
            </a: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C5EF99-325B-9EF5-0FC6-4FB062C5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359588"/>
            <a:ext cx="4682356" cy="244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4C678E"/>
      </a:accent1>
      <a:accent2>
        <a:srgbClr val="6684B0"/>
      </a:accent2>
      <a:accent3>
        <a:srgbClr val="639CD6"/>
      </a:accent3>
      <a:accent4>
        <a:srgbClr val="6EB7F0"/>
      </a:accent4>
      <a:accent5>
        <a:srgbClr val="6991E0"/>
      </a:accent5>
      <a:accent6>
        <a:srgbClr val="9EA2D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5639</Words>
  <Application>Microsoft Macintosh PowerPoint</Application>
  <PresentationFormat>宽屏</PresentationFormat>
  <Paragraphs>862</Paragraphs>
  <Slides>81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2" baseType="lpstr">
      <vt:lpstr>等线</vt:lpstr>
      <vt:lpstr>Microsoft Yahei</vt:lpstr>
      <vt:lpstr>Microsoft Yahei</vt:lpstr>
      <vt:lpstr>Arial,Sans-Serif</vt:lpstr>
      <vt:lpstr>Söhne</vt:lpstr>
      <vt:lpstr>Arial</vt:lpstr>
      <vt:lpstr>Calibri</vt:lpstr>
      <vt:lpstr>Cambria Math</vt:lpstr>
      <vt:lpstr>Helvetica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Recommender Systems</vt:lpstr>
      <vt:lpstr>Feature Interactions in Recommender Systems</vt:lpstr>
      <vt:lpstr>Explicit vs. Implicit  Feature Interaction Modelling</vt:lpstr>
      <vt:lpstr>Explicit vs. Implicit Feature Interaction Modelling</vt:lpstr>
      <vt:lpstr>Research Questions</vt:lpstr>
      <vt:lpstr>Research Questions</vt:lpstr>
      <vt:lpstr>Our Work</vt:lpstr>
      <vt:lpstr>PowerPoint 演示文稿</vt:lpstr>
      <vt:lpstr>PowerPoint 演示文稿</vt:lpstr>
      <vt:lpstr>PowerPoint 演示文稿</vt:lpstr>
      <vt:lpstr>Background: Graph Neural Networks</vt:lpstr>
      <vt:lpstr>Background: Graph Neural Networks</vt:lpstr>
      <vt:lpstr>Explicit Feature Interaction Modelling vs. GNNs</vt:lpstr>
      <vt:lpstr>Motivation</vt:lpstr>
      <vt:lpstr>Our Approach </vt:lpstr>
      <vt:lpstr>Our Approach: L_0-SIGN</vt:lpstr>
      <vt:lpstr>Experiments</vt:lpstr>
      <vt:lpstr>Summary</vt:lpstr>
      <vt:lpstr>PowerPoint 演示文稿</vt:lpstr>
      <vt:lpstr>Motivation</vt:lpstr>
      <vt:lpstr>Our Approach: HIRS</vt:lpstr>
      <vt:lpstr>Our Approach: HIRS</vt:lpstr>
      <vt:lpstr>Our Approach: HIRS</vt:lpstr>
      <vt:lpstr>Our Approach: HIRS</vt:lpstr>
      <vt:lpstr>Our Approach: HIRS</vt:lpstr>
      <vt:lpstr>Experiments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298</cp:revision>
  <dcterms:created xsi:type="dcterms:W3CDTF">2006-08-16T00:00:00Z</dcterms:created>
  <dcterms:modified xsi:type="dcterms:W3CDTF">2024-05-14T06:38:03Z</dcterms:modified>
</cp:coreProperties>
</file>